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</p:sldMasterIdLst>
  <p:notesMasterIdLst>
    <p:notesMasterId r:id="rId24"/>
  </p:notesMasterIdLst>
  <p:sldIdLst>
    <p:sldId id="256" r:id="rId2"/>
    <p:sldId id="278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16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4759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12/4/16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12/4/16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B6EE300C-6FC5-4FC3-AF1A-075E4F50620D}" type="datetime1">
              <a:rPr lang="en-US" smtClean="0"/>
              <a:pPr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327B613C-1AD7-49D3-885D-F654C5CDBAA6}" type="datetime1">
              <a:rPr lang="en-US" smtClean="0"/>
              <a:pPr/>
              <a:t>12/4/16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9.png"/><Relationship Id="rId5" Type="http://schemas.openxmlformats.org/officeDocument/2006/relationships/image" Target="../media/image6.jp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772480"/>
            <a:ext cx="8520600" cy="92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BME 401 A: Senior Capstone Design</a:t>
            </a:r>
          </a:p>
          <a:p>
            <a:pPr lvl="0">
              <a:spcBef>
                <a:spcPts val="0"/>
              </a:spcBef>
              <a:buNone/>
            </a:pPr>
            <a:endParaRPr sz="2400" dirty="0"/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Group 18: Carlie Abraham, Tong Yu, Yanlin Ho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Educational Leisure Program for Special Needs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Platform Solution - AWS/Wordpress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526075" y="1269000"/>
            <a:ext cx="4733700" cy="24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Char char="-"/>
            </a:pPr>
            <a:r>
              <a:rPr lang="en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</a:t>
            </a:r>
            <a:r>
              <a:rPr lang="en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same features as AWS/LAMP such as security, cost</a:t>
            </a:r>
          </a:p>
          <a:p>
            <a:pPr marL="457200" indent="-228600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Char char="-"/>
            </a:pPr>
            <a:r>
              <a:rPr lang="en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templates, website building tools</a:t>
            </a:r>
          </a:p>
          <a:p>
            <a:pPr marL="457200" indent="-228600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Char char="-"/>
            </a:pPr>
            <a:r>
              <a:rPr lang="en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 external plugins to expand functionality</a:t>
            </a:r>
          </a:p>
          <a:p>
            <a:pPr marL="457200" indent="-228600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Char char="-"/>
            </a:pPr>
            <a:r>
              <a:rPr lang="en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Sacrifice control over website for ease of use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4950" y="2854300"/>
            <a:ext cx="1908099" cy="19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2600" y="1278487"/>
            <a:ext cx="381000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Platform Solution Bluehost/Wordpress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 sz="1800" dirty="0"/>
              <a:t>Hosting platform with DNS included</a:t>
            </a:r>
          </a:p>
          <a:p>
            <a:pPr marL="457200" lvl="0" indent="-22860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 sz="1800" dirty="0"/>
              <a:t>Wordpress already installed</a:t>
            </a:r>
          </a:p>
          <a:p>
            <a:pPr marL="457200" lvl="0" indent="-22860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 sz="1800" dirty="0"/>
              <a:t>Less flexibility, customization options</a:t>
            </a:r>
          </a:p>
          <a:p>
            <a:pPr marL="457200" lvl="0" indent="-22860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 sz="1800" dirty="0"/>
              <a:t>Security: Sitelock</a:t>
            </a:r>
          </a:p>
          <a:p>
            <a:pPr marL="457200" lvl="0" indent="-22860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 sz="1800" dirty="0"/>
              <a:t>$33/year for hosting, DNS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125" y="1385248"/>
            <a:ext cx="4133950" cy="15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1250" y="3180050"/>
            <a:ext cx="1717850" cy="17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Platform Solution, Pugh Chart Analysis 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59800"/>
            <a:ext cx="8520600" cy="132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Storage Solution - SQLite/MySQL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540300" y="1152475"/>
            <a:ext cx="3976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Aft>
                <a:spcPts val="1000"/>
              </a:spcAft>
              <a:buFont typeface="Wingdings 2"/>
              <a:buChar char="-"/>
            </a:pPr>
            <a:r>
              <a:rPr lang="en" sz="1800" dirty="0"/>
              <a:t>Relational database (keys have associated tributes, stored in table form)</a:t>
            </a:r>
          </a:p>
          <a:p>
            <a:pPr marL="457200" indent="-228600">
              <a:lnSpc>
                <a:spcPct val="200000"/>
              </a:lnSpc>
              <a:spcAft>
                <a:spcPts val="1000"/>
              </a:spcAft>
              <a:buFont typeface="Wingdings 2"/>
              <a:buChar char="-"/>
            </a:pPr>
            <a:r>
              <a:rPr lang="en" sz="1800" dirty="0"/>
              <a:t>Data tables stored in a database</a:t>
            </a:r>
          </a:p>
          <a:p>
            <a:pPr marL="457200" indent="-228600">
              <a:lnSpc>
                <a:spcPct val="200000"/>
              </a:lnSpc>
              <a:spcAft>
                <a:spcPts val="1000"/>
              </a:spcAft>
              <a:buFont typeface="Wingdings 2"/>
              <a:buChar char="-"/>
            </a:pPr>
            <a:r>
              <a:rPr lang="en" sz="1800" dirty="0"/>
              <a:t>Data types strictly defined</a:t>
            </a:r>
          </a:p>
          <a:p>
            <a:pPr marL="457200" indent="-228600">
              <a:lnSpc>
                <a:spcPct val="200000"/>
              </a:lnSpc>
              <a:spcAft>
                <a:spcPts val="1000"/>
              </a:spcAft>
              <a:buFont typeface="Wingdings 2"/>
              <a:buChar char="-"/>
            </a:pPr>
            <a:r>
              <a:rPr lang="en" sz="1800" dirty="0"/>
              <a:t>Good interoperability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761" y="3111999"/>
            <a:ext cx="3591849" cy="167828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4887287" y="1099870"/>
            <a:ext cx="3831600" cy="1891200"/>
          </a:xfrm>
          <a:prstGeom prst="roundRect">
            <a:avLst>
              <a:gd name="adj" fmla="val 16667"/>
            </a:avLst>
          </a:prstGeom>
          <a:solidFill>
            <a:srgbClr val="1C4587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Database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5128187" y="2058020"/>
            <a:ext cx="831000" cy="5727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Table 1</a:t>
            </a:r>
          </a:p>
        </p:txBody>
      </p:sp>
      <p:sp>
        <p:nvSpPr>
          <p:cNvPr id="131" name="Shape 131"/>
          <p:cNvSpPr/>
          <p:nvPr/>
        </p:nvSpPr>
        <p:spPr>
          <a:xfrm>
            <a:off x="6388787" y="2058020"/>
            <a:ext cx="831000" cy="5727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Table 2</a:t>
            </a:r>
          </a:p>
        </p:txBody>
      </p:sp>
      <p:sp>
        <p:nvSpPr>
          <p:cNvPr id="132" name="Shape 132"/>
          <p:cNvSpPr/>
          <p:nvPr/>
        </p:nvSpPr>
        <p:spPr>
          <a:xfrm>
            <a:off x="7589162" y="2058020"/>
            <a:ext cx="831000" cy="5727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Table 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Storage Solution - MariaDB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57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 sz="1800" dirty="0"/>
              <a:t>A spin off of SQL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 sz="1800" dirty="0"/>
              <a:t>Relational database similar to SQL 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 sz="1800" dirty="0"/>
              <a:t>Data types strictly defined with exception of dynamic columns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 sz="1800" dirty="0"/>
              <a:t>Faster query speed than SQL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065" y="1152475"/>
            <a:ext cx="3337554" cy="3337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Data Storage Solution - MongoDB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59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 sz="1800" dirty="0"/>
              <a:t>Non-relational database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 sz="1800" dirty="0"/>
              <a:t>Data stored in “Documents,” which make up “Collections”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 sz="1800" dirty="0"/>
              <a:t>Same data types available as in SQL, with the addition of arrays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 sz="1800" dirty="0"/>
              <a:t>Documents provide flexibility in data storage patterns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 sz="1800" dirty="0"/>
              <a:t>Faster query speed than SQL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1952" y="1044844"/>
            <a:ext cx="2523094" cy="189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1952" y="2939143"/>
            <a:ext cx="2523094" cy="1844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Data Storage Solution, Pugh Chart Analysis 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02425"/>
            <a:ext cx="8520599" cy="122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Symbol System Solution - PCS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/>
              <a:t>Large symbol bank: over 12,000 symbols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/>
              <a:t>Already used by client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/>
              <a:t>Represents mainly concrete concepts 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/>
              <a:t>Cartoonish style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900" y="1680301"/>
            <a:ext cx="3533400" cy="288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Symbol System Solution - Widgit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/>
              <a:t>Includes both concrete and abstract concepts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/>
              <a:t>Used in some activities in the school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/>
              <a:t>Cartoonish style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974" y="2497724"/>
            <a:ext cx="3650325" cy="207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Symbol System Solution - Sclera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/>
              <a:t>Developed by Belgian program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/>
              <a:t>Uniquely designed for students with visual impairment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/>
              <a:t>Two-colour scheme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/>
              <a:t>Limited symbols available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3048" y="2466229"/>
            <a:ext cx="3619252" cy="2115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Background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Need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Scope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Design Alternatives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Device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Platform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Storage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Symbol Systems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Budget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5894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699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Symbol System Solution - Pugh Chart Analysis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60025"/>
            <a:ext cx="8520599" cy="1223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724" y="2748105"/>
            <a:ext cx="1743000" cy="69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849" y="2965120"/>
            <a:ext cx="1976900" cy="53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5725" y="3550320"/>
            <a:ext cx="1742989" cy="7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6">
            <a:alphaModFix/>
          </a:blip>
          <a:srcRect t="26605" b="23645"/>
          <a:stretch/>
        </p:blipFill>
        <p:spPr>
          <a:xfrm>
            <a:off x="626375" y="397070"/>
            <a:ext cx="7891250" cy="261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2274" y="2748095"/>
            <a:ext cx="1655350" cy="10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7311225" y="3925320"/>
            <a:ext cx="1385400" cy="3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PCS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3977" y="2887462"/>
            <a:ext cx="1976900" cy="117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Budget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800" dirty="0"/>
              <a:t>Server hosting costs: $50/year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800" dirty="0"/>
              <a:t>Domain name hosting costs: $25/year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800" b="1" dirty="0"/>
              <a:t>Total Budget: $75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54741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Background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>
                <a:latin typeface="Georgia"/>
                <a:cs typeface="Georgia"/>
              </a:rPr>
              <a:t>Alicia James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>
                <a:latin typeface="Georgia"/>
                <a:cs typeface="Georgia"/>
              </a:rPr>
              <a:t>Southview School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>
                <a:latin typeface="Georgia"/>
                <a:cs typeface="Georgia"/>
              </a:rPr>
              <a:t>Age: 5-21 years old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>
                <a:latin typeface="Georgia"/>
                <a:cs typeface="Georgia"/>
              </a:rPr>
              <a:t>Developmental disabilities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>
                <a:latin typeface="Georgia"/>
                <a:cs typeface="Georgia"/>
              </a:rPr>
              <a:t>Motor disabilities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Need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>
                <a:latin typeface="Georgia"/>
                <a:cs typeface="Georgia"/>
              </a:rPr>
              <a:t>Age-appropriate leisure activities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>
                <a:latin typeface="Georgia"/>
                <a:cs typeface="Georgia"/>
              </a:rPr>
              <a:t>Keeps students </a:t>
            </a:r>
            <a:r>
              <a:rPr lang="en" sz="1800" dirty="0" smtClean="0">
                <a:latin typeface="Georgia"/>
                <a:cs typeface="Georgia"/>
              </a:rPr>
              <a:t>attentions</a:t>
            </a:r>
            <a:endParaRPr lang="en-GB" sz="1800" dirty="0" smtClean="0">
              <a:latin typeface="Georgia"/>
              <a:cs typeface="Georgia"/>
            </a:endParaRP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-GB" sz="1800" dirty="0" smtClean="0">
                <a:latin typeface="Georgia"/>
                <a:cs typeface="Georgia"/>
              </a:rPr>
              <a:t>Can be done alone or with guardian/parent/teacher</a:t>
            </a:r>
            <a:endParaRPr lang="en" sz="1800" dirty="0">
              <a:latin typeface="Georgia"/>
              <a:cs typeface="Georgia"/>
            </a:endParaRP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800" dirty="0">
                <a:latin typeface="Georgia"/>
                <a:cs typeface="Georgia"/>
              </a:rPr>
              <a:t>Wide range of accessibility functions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Scope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Georgia"/>
                <a:cs typeface="Georgia"/>
              </a:rPr>
              <a:t>We will create a web-based program targeted at older special needs students with the purpose of improving their social and practical life skills and providing </a:t>
            </a:r>
            <a:r>
              <a:rPr lang="en" sz="1800" dirty="0" smtClean="0">
                <a:solidFill>
                  <a:schemeClr val="dk1"/>
                </a:solidFill>
                <a:latin typeface="Georgia"/>
                <a:cs typeface="Georgia"/>
              </a:rPr>
              <a:t>leisure activit</a:t>
            </a:r>
            <a:r>
              <a:rPr lang="en-GB" sz="1800" dirty="0" err="1" smtClean="0">
                <a:solidFill>
                  <a:schemeClr val="dk1"/>
                </a:solidFill>
                <a:latin typeface="Georgia"/>
                <a:cs typeface="Georgia"/>
              </a:rPr>
              <a:t>ies</a:t>
            </a:r>
            <a:r>
              <a:rPr lang="en" sz="1800" dirty="0" smtClean="0">
                <a:solidFill>
                  <a:schemeClr val="dk1"/>
                </a:solidFill>
                <a:latin typeface="Georgia"/>
                <a:cs typeface="Georgia"/>
              </a:rPr>
              <a:t> </a:t>
            </a:r>
            <a:r>
              <a:rPr lang="en" sz="1800" dirty="0">
                <a:solidFill>
                  <a:schemeClr val="dk1"/>
                </a:solidFill>
                <a:latin typeface="Georgia"/>
                <a:cs typeface="Georgia"/>
              </a:rPr>
              <a:t>that can be done </a:t>
            </a:r>
            <a:r>
              <a:rPr lang="en" sz="1800" dirty="0" smtClean="0">
                <a:solidFill>
                  <a:schemeClr val="dk1"/>
                </a:solidFill>
                <a:latin typeface="Georgia"/>
                <a:cs typeface="Georgia"/>
              </a:rPr>
              <a:t>alone, </a:t>
            </a:r>
            <a:r>
              <a:rPr lang="en-GB" sz="1800" dirty="0" smtClean="0">
                <a:solidFill>
                  <a:schemeClr val="dk1"/>
                </a:solidFill>
                <a:latin typeface="Georgia"/>
                <a:cs typeface="Georgia"/>
              </a:rPr>
              <a:t>with quick navigation and </a:t>
            </a:r>
            <a:r>
              <a:rPr lang="en" sz="1800" dirty="0" smtClean="0">
                <a:solidFill>
                  <a:schemeClr val="dk1"/>
                </a:solidFill>
                <a:latin typeface="Georgia"/>
                <a:cs typeface="Georgia"/>
              </a:rPr>
              <a:t>accessibility function</a:t>
            </a:r>
            <a:r>
              <a:rPr lang="en-GB" sz="1800" dirty="0" smtClean="0">
                <a:solidFill>
                  <a:schemeClr val="dk1"/>
                </a:solidFill>
                <a:latin typeface="Georgia"/>
                <a:cs typeface="Georgia"/>
              </a:rPr>
              <a:t>s</a:t>
            </a:r>
            <a:r>
              <a:rPr lang="en" sz="1800" dirty="0" smtClean="0">
                <a:solidFill>
                  <a:schemeClr val="dk1"/>
                </a:solidFill>
                <a:latin typeface="Georgia"/>
                <a:cs typeface="Georgia"/>
              </a:rPr>
              <a:t> </a:t>
            </a:r>
            <a:r>
              <a:rPr lang="en" sz="1800" dirty="0">
                <a:solidFill>
                  <a:schemeClr val="dk1"/>
                </a:solidFill>
                <a:latin typeface="Georgia"/>
                <a:cs typeface="Georgia"/>
              </a:rPr>
              <a:t>for users with motor disabilities and reading challenges. </a:t>
            </a:r>
          </a:p>
          <a:p>
            <a:pPr lvl="0">
              <a:spcBef>
                <a:spcPts val="0"/>
              </a:spcBef>
              <a:buNone/>
            </a:pPr>
            <a:endParaRPr sz="1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13" y="0"/>
            <a:ext cx="77181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Device Solution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sz="1800" dirty="0">
                <a:latin typeface="Georgia"/>
                <a:cs typeface="Georgia"/>
              </a:rPr>
              <a:t>Laptop/Computer: 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</a:pPr>
            <a:r>
              <a:rPr lang="en" sz="1600" dirty="0">
                <a:latin typeface="Georgia"/>
                <a:cs typeface="Georgia"/>
              </a:rPr>
              <a:t>Pros: high RAM, abundant storage, very available to client, large screen size, good connectability (USB port, HDMI port, etc.)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</a:pPr>
            <a:r>
              <a:rPr lang="en" sz="1600" dirty="0">
                <a:latin typeface="Georgia"/>
                <a:cs typeface="Georgia"/>
              </a:rPr>
              <a:t>Cons: high price, low resolution, short battery life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sz="1800" dirty="0">
                <a:latin typeface="Georgia"/>
                <a:cs typeface="Georgia"/>
              </a:rPr>
              <a:t>Tablet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</a:pPr>
            <a:r>
              <a:rPr lang="en" sz="1600" dirty="0">
                <a:latin typeface="Georgia"/>
                <a:cs typeface="Georgia"/>
              </a:rPr>
              <a:t>Pros: low price, high resolution, long battery life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</a:pPr>
            <a:r>
              <a:rPr lang="en" sz="1600" dirty="0">
                <a:latin typeface="Georgia"/>
                <a:cs typeface="Georgia"/>
              </a:rPr>
              <a:t>Cons: low RAM, low storage, low connectability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sz="1800" dirty="0">
                <a:latin typeface="Georgia"/>
                <a:cs typeface="Georgia"/>
              </a:rPr>
              <a:t>Mobile Device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</a:pPr>
            <a:r>
              <a:rPr lang="en" sz="1600" dirty="0">
                <a:latin typeface="Georgia"/>
                <a:cs typeface="Georgia"/>
              </a:rPr>
              <a:t>Pros: long battery life, low price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</a:pPr>
            <a:r>
              <a:rPr lang="en" sz="1600" dirty="0">
                <a:latin typeface="Georgia"/>
                <a:cs typeface="Georgia"/>
              </a:rPr>
              <a:t>Cons: low RAM, low storage, low connectability, small screen size, low availability</a:t>
            </a:r>
          </a:p>
          <a:p>
            <a:pPr marL="457200" lvl="0" indent="0">
              <a:spcBef>
                <a:spcPts val="0"/>
              </a:spcBef>
              <a:spcAft>
                <a:spcPts val="1000"/>
              </a:spcAft>
              <a:buNone/>
            </a:pPr>
            <a:endParaRPr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Device Solution, Pugh Chart Analysis 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67850"/>
            <a:ext cx="8520599" cy="1829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Platform Solution - AWS with LAMP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26075" y="1269000"/>
            <a:ext cx="4105200" cy="283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Char char="-"/>
            </a:pPr>
            <a:r>
              <a:rPr lang="en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AWS: Amazon Web Services: Virtual Cloud Computing</a:t>
            </a:r>
          </a:p>
          <a:p>
            <a:pPr marL="457200" lvl="0" indent="-228600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Char char="-"/>
            </a:pPr>
            <a:r>
              <a:rPr lang="en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EC2 instance: Virtual computing environment</a:t>
            </a:r>
          </a:p>
          <a:p>
            <a:pPr marL="457200" lvl="0" indent="-228600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Char char="-"/>
            </a:pPr>
            <a:r>
              <a:rPr lang="en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 for Website Server/Design</a:t>
            </a:r>
          </a:p>
          <a:p>
            <a:pPr marL="457200" lvl="0" indent="-228600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Char char="-"/>
            </a:pPr>
            <a:r>
              <a:rPr lang="en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Flexible code</a:t>
            </a:r>
          </a:p>
          <a:p>
            <a:pPr marL="457200" lvl="0" indent="-228600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Char char="-"/>
            </a:pPr>
            <a:r>
              <a:rPr lang="en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AWS-backed security</a:t>
            </a:r>
          </a:p>
          <a:p>
            <a:pPr marL="457200" lvl="0" indent="-228600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Char char="-"/>
            </a:pPr>
            <a:r>
              <a:rPr lang="en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Administrative control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 dirty="0">
              <a:solidFill>
                <a:schemeClr val="dk2"/>
              </a:solidFill>
              <a:latin typeface="Georgia"/>
              <a:cs typeface="Georgia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000" y="1278487"/>
            <a:ext cx="38100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0525" y="2792962"/>
            <a:ext cx="4461776" cy="191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529</Words>
  <Application>Microsoft Macintosh PowerPoint</Application>
  <PresentationFormat>On-screen Show (16:9)</PresentationFormat>
  <Paragraphs>100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Educational Leisure Program for Special Needs </vt:lpstr>
      <vt:lpstr>Table of Contents</vt:lpstr>
      <vt:lpstr>Background</vt:lpstr>
      <vt:lpstr>Need</vt:lpstr>
      <vt:lpstr>Scope</vt:lpstr>
      <vt:lpstr>PowerPoint Presentation</vt:lpstr>
      <vt:lpstr>Device Solution</vt:lpstr>
      <vt:lpstr>Device Solution, Pugh Chart Analysis </vt:lpstr>
      <vt:lpstr>Platform Solution - AWS with LAMP</vt:lpstr>
      <vt:lpstr>Platform Solution - AWS/Wordpress</vt:lpstr>
      <vt:lpstr>Platform Solution Bluehost/Wordpress</vt:lpstr>
      <vt:lpstr>Platform Solution, Pugh Chart Analysis </vt:lpstr>
      <vt:lpstr>Data Storage Solution - SQLite/MySQL</vt:lpstr>
      <vt:lpstr>Data Storage Solution - MariaDB</vt:lpstr>
      <vt:lpstr>Data Storage Solution - MongoDB</vt:lpstr>
      <vt:lpstr>Data Storage Solution, Pugh Chart Analysis </vt:lpstr>
      <vt:lpstr>Symbol System Solution - PCS</vt:lpstr>
      <vt:lpstr>Symbol System Solution - Widgit</vt:lpstr>
      <vt:lpstr>Symbol System Solution - Sclera</vt:lpstr>
      <vt:lpstr>Symbol System Solution - Pugh Chart Analysis</vt:lpstr>
      <vt:lpstr>PowerPoint Presentation</vt:lpstr>
      <vt:lpstr>Budget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Leisure Program for Special Needs </dc:title>
  <cp:lastModifiedBy>Yanlin Ho</cp:lastModifiedBy>
  <cp:revision>11</cp:revision>
  <dcterms:modified xsi:type="dcterms:W3CDTF">2016-12-05T05:43:08Z</dcterms:modified>
</cp:coreProperties>
</file>