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1" r:id="rId3"/>
    <p:sldId id="265" r:id="rId4"/>
    <p:sldId id="266" r:id="rId5"/>
    <p:sldId id="257" r:id="rId6"/>
    <p:sldId id="262" r:id="rId7"/>
    <p:sldId id="263" r:id="rId8"/>
    <p:sldId id="264" r:id="rId9"/>
    <p:sldId id="280" r:id="rId10"/>
    <p:sldId id="269" r:id="rId11"/>
    <p:sldId id="270" r:id="rId12"/>
    <p:sldId id="274" r:id="rId13"/>
    <p:sldId id="275" r:id="rId14"/>
    <p:sldId id="277" r:id="rId15"/>
    <p:sldId id="278" r:id="rId16"/>
    <p:sldId id="27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1E38E-8E72-4FBA-91C3-19AB63835B6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791C8D-B03D-49BA-8F37-38A7B886BDF0}">
      <dgm:prSet phldrT="[Text]" custT="1"/>
      <dgm:spPr/>
      <dgm:t>
        <a:bodyPr/>
        <a:lstStyle/>
        <a:p>
          <a:r>
            <a:rPr lang="en-US" sz="3500" dirty="0"/>
            <a:t>Carlie</a:t>
          </a:r>
        </a:p>
      </dgm:t>
    </dgm:pt>
    <dgm:pt modelId="{08C29824-8FC8-4D8C-A540-A8F5CD7E1CD5}" type="parTrans" cxnId="{19FE8851-B113-4596-8DD5-6B7F40E885AE}">
      <dgm:prSet/>
      <dgm:spPr/>
      <dgm:t>
        <a:bodyPr/>
        <a:lstStyle/>
        <a:p>
          <a:endParaRPr lang="en-US"/>
        </a:p>
      </dgm:t>
    </dgm:pt>
    <dgm:pt modelId="{77F6BCC6-6DF8-457F-9E1E-9F417717DBFD}" type="sibTrans" cxnId="{19FE8851-B113-4596-8DD5-6B7F40E885AE}">
      <dgm:prSet/>
      <dgm:spPr/>
      <dgm:t>
        <a:bodyPr/>
        <a:lstStyle/>
        <a:p>
          <a:endParaRPr lang="en-US"/>
        </a:p>
      </dgm:t>
    </dgm:pt>
    <dgm:pt modelId="{3355B336-CB37-40EE-8653-316E773D7D1E}">
      <dgm:prSet phldrT="[Text]"/>
      <dgm:spPr/>
      <dgm:t>
        <a:bodyPr/>
        <a:lstStyle/>
        <a:p>
          <a:r>
            <a:rPr lang="en-US" dirty="0"/>
            <a:t>Organizer of group</a:t>
          </a:r>
        </a:p>
      </dgm:t>
    </dgm:pt>
    <dgm:pt modelId="{DEA30C85-65CD-4428-917E-9703269B5C61}" type="parTrans" cxnId="{98D3ADE3-5982-4849-970C-C1E49B85200F}">
      <dgm:prSet/>
      <dgm:spPr/>
      <dgm:t>
        <a:bodyPr/>
        <a:lstStyle/>
        <a:p>
          <a:endParaRPr lang="en-US"/>
        </a:p>
      </dgm:t>
    </dgm:pt>
    <dgm:pt modelId="{2FA31DC4-C9A8-498E-9EA9-963F78F3637E}" type="sibTrans" cxnId="{98D3ADE3-5982-4849-970C-C1E49B85200F}">
      <dgm:prSet/>
      <dgm:spPr/>
      <dgm:t>
        <a:bodyPr/>
        <a:lstStyle/>
        <a:p>
          <a:endParaRPr lang="en-US"/>
        </a:p>
      </dgm:t>
    </dgm:pt>
    <dgm:pt modelId="{69067291-3F8F-47CC-96D6-C7052162A227}">
      <dgm:prSet phldrT="[Text]"/>
      <dgm:spPr/>
      <dgm:t>
        <a:bodyPr/>
        <a:lstStyle/>
        <a:p>
          <a:r>
            <a:rPr lang="en-US" dirty="0"/>
            <a:t>Software development</a:t>
          </a:r>
        </a:p>
      </dgm:t>
    </dgm:pt>
    <dgm:pt modelId="{D7FCAC1E-7A9A-4E27-901D-39673E04143B}" type="parTrans" cxnId="{EA4B3555-0CF6-46ED-ACB0-61B0785111C7}">
      <dgm:prSet/>
      <dgm:spPr/>
      <dgm:t>
        <a:bodyPr/>
        <a:lstStyle/>
        <a:p>
          <a:endParaRPr lang="en-US"/>
        </a:p>
      </dgm:t>
    </dgm:pt>
    <dgm:pt modelId="{D5528C35-A4C6-4096-9DE2-DE52BB4612BD}" type="sibTrans" cxnId="{EA4B3555-0CF6-46ED-ACB0-61B0785111C7}">
      <dgm:prSet/>
      <dgm:spPr/>
      <dgm:t>
        <a:bodyPr/>
        <a:lstStyle/>
        <a:p>
          <a:endParaRPr lang="en-US"/>
        </a:p>
      </dgm:t>
    </dgm:pt>
    <dgm:pt modelId="{B7BC03EB-805B-4216-A031-5AE73A2FF7B8}">
      <dgm:prSet phldrT="[Text]" custT="1"/>
      <dgm:spPr/>
      <dgm:t>
        <a:bodyPr/>
        <a:lstStyle/>
        <a:p>
          <a:r>
            <a:rPr lang="en-US" sz="3500" dirty="0" err="1"/>
            <a:t>Yanlin</a:t>
          </a:r>
          <a:endParaRPr lang="en-US" sz="3500" dirty="0"/>
        </a:p>
      </dgm:t>
    </dgm:pt>
    <dgm:pt modelId="{3FF48913-8349-4217-B777-80468EBB7EE3}" type="parTrans" cxnId="{56AA30D5-8D29-47E8-AC44-26683F32CFBB}">
      <dgm:prSet/>
      <dgm:spPr/>
      <dgm:t>
        <a:bodyPr/>
        <a:lstStyle/>
        <a:p>
          <a:endParaRPr lang="en-US"/>
        </a:p>
      </dgm:t>
    </dgm:pt>
    <dgm:pt modelId="{88993292-04C6-4F66-8953-40952C8302BA}" type="sibTrans" cxnId="{56AA30D5-8D29-47E8-AC44-26683F32CFBB}">
      <dgm:prSet/>
      <dgm:spPr/>
      <dgm:t>
        <a:bodyPr/>
        <a:lstStyle/>
        <a:p>
          <a:endParaRPr lang="en-US"/>
        </a:p>
      </dgm:t>
    </dgm:pt>
    <dgm:pt modelId="{CA36AFB8-D2B2-4FD3-B905-703C9276982B}">
      <dgm:prSet phldrT="[Text]"/>
      <dgm:spPr/>
      <dgm:t>
        <a:bodyPr/>
        <a:lstStyle/>
        <a:p>
          <a:r>
            <a:rPr lang="en-US" dirty="0"/>
            <a:t>Prototype testing</a:t>
          </a:r>
        </a:p>
      </dgm:t>
    </dgm:pt>
    <dgm:pt modelId="{7AC7A245-A4B9-4D18-90CE-602EF03CBB5B}" type="parTrans" cxnId="{C1429493-089A-4939-B4FB-D32D39869337}">
      <dgm:prSet/>
      <dgm:spPr/>
      <dgm:t>
        <a:bodyPr/>
        <a:lstStyle/>
        <a:p>
          <a:endParaRPr lang="en-US"/>
        </a:p>
      </dgm:t>
    </dgm:pt>
    <dgm:pt modelId="{02245C94-2CAB-4BC8-BD68-F7F89FF2EF78}" type="sibTrans" cxnId="{C1429493-089A-4939-B4FB-D32D39869337}">
      <dgm:prSet/>
      <dgm:spPr/>
      <dgm:t>
        <a:bodyPr/>
        <a:lstStyle/>
        <a:p>
          <a:endParaRPr lang="en-US"/>
        </a:p>
      </dgm:t>
    </dgm:pt>
    <dgm:pt modelId="{2917AE0C-E9DA-4FE9-9EC1-95041CD8F40C}">
      <dgm:prSet phldrT="[Text]"/>
      <dgm:spPr/>
      <dgm:t>
        <a:bodyPr/>
        <a:lstStyle/>
        <a:p>
          <a:r>
            <a:rPr lang="en-US" dirty="0"/>
            <a:t>Manage finances and marketing</a:t>
          </a:r>
        </a:p>
      </dgm:t>
    </dgm:pt>
    <dgm:pt modelId="{94874FB6-CD7F-4D71-9568-E526BA3807D9}" type="parTrans" cxnId="{D63F120C-206F-4831-AF19-CF3BEEA46E73}">
      <dgm:prSet/>
      <dgm:spPr/>
      <dgm:t>
        <a:bodyPr/>
        <a:lstStyle/>
        <a:p>
          <a:endParaRPr lang="en-US"/>
        </a:p>
      </dgm:t>
    </dgm:pt>
    <dgm:pt modelId="{6D38C097-2EF7-4637-8026-09E086AE38FC}" type="sibTrans" cxnId="{D63F120C-206F-4831-AF19-CF3BEEA46E73}">
      <dgm:prSet/>
      <dgm:spPr/>
      <dgm:t>
        <a:bodyPr/>
        <a:lstStyle/>
        <a:p>
          <a:endParaRPr lang="en-US"/>
        </a:p>
      </dgm:t>
    </dgm:pt>
    <dgm:pt modelId="{722D9C73-C3C2-4757-BE64-EBFF56ED7D28}">
      <dgm:prSet phldrT="[Text]" custT="1"/>
      <dgm:spPr/>
      <dgm:t>
        <a:bodyPr/>
        <a:lstStyle/>
        <a:p>
          <a:r>
            <a:rPr lang="en-US" sz="3500" dirty="0"/>
            <a:t>Tong</a:t>
          </a:r>
        </a:p>
      </dgm:t>
    </dgm:pt>
    <dgm:pt modelId="{BAFC689B-C30B-4C86-A569-29277E7C80B0}" type="parTrans" cxnId="{13D60637-3A06-4F2F-A59E-EBFA6F66E183}">
      <dgm:prSet/>
      <dgm:spPr/>
      <dgm:t>
        <a:bodyPr/>
        <a:lstStyle/>
        <a:p>
          <a:endParaRPr lang="en-US"/>
        </a:p>
      </dgm:t>
    </dgm:pt>
    <dgm:pt modelId="{1D302E14-096E-4653-A2B9-BD2E7705DC5F}" type="sibTrans" cxnId="{13D60637-3A06-4F2F-A59E-EBFA6F66E183}">
      <dgm:prSet/>
      <dgm:spPr/>
      <dgm:t>
        <a:bodyPr/>
        <a:lstStyle/>
        <a:p>
          <a:endParaRPr lang="en-US"/>
        </a:p>
      </dgm:t>
    </dgm:pt>
    <dgm:pt modelId="{413DC5CF-1814-4316-ADE3-99DC9B880584}">
      <dgm:prSet phldrT="[Text]"/>
      <dgm:spPr/>
      <dgm:t>
        <a:bodyPr/>
        <a:lstStyle/>
        <a:p>
          <a:r>
            <a:rPr lang="en-US" dirty="0"/>
            <a:t>Communication with client</a:t>
          </a:r>
        </a:p>
      </dgm:t>
    </dgm:pt>
    <dgm:pt modelId="{D279A558-0A54-4DA9-AB55-91BC5D3ABA2F}" type="parTrans" cxnId="{8A819799-916E-489D-BC12-AA8CF65A82F9}">
      <dgm:prSet/>
      <dgm:spPr/>
      <dgm:t>
        <a:bodyPr/>
        <a:lstStyle/>
        <a:p>
          <a:endParaRPr lang="en-US"/>
        </a:p>
      </dgm:t>
    </dgm:pt>
    <dgm:pt modelId="{D36F2EBF-AB32-4312-AD6E-DB15CA803A00}" type="sibTrans" cxnId="{8A819799-916E-489D-BC12-AA8CF65A82F9}">
      <dgm:prSet/>
      <dgm:spPr/>
      <dgm:t>
        <a:bodyPr/>
        <a:lstStyle/>
        <a:p>
          <a:endParaRPr lang="en-US"/>
        </a:p>
      </dgm:t>
    </dgm:pt>
    <dgm:pt modelId="{088F3CB7-275F-4575-9B2C-954EAB9376AA}">
      <dgm:prSet phldrT="[Text]"/>
      <dgm:spPr/>
      <dgm:t>
        <a:bodyPr/>
        <a:lstStyle/>
        <a:p>
          <a:r>
            <a:rPr lang="en-US" dirty="0"/>
            <a:t>User interface design </a:t>
          </a:r>
        </a:p>
      </dgm:t>
    </dgm:pt>
    <dgm:pt modelId="{5252DF74-6787-4D39-BC50-D4C72149DF09}" type="parTrans" cxnId="{3E821FC5-EF23-46A1-BAC9-296A39F1900E}">
      <dgm:prSet/>
      <dgm:spPr/>
      <dgm:t>
        <a:bodyPr/>
        <a:lstStyle/>
        <a:p>
          <a:endParaRPr lang="en-US"/>
        </a:p>
      </dgm:t>
    </dgm:pt>
    <dgm:pt modelId="{F893F710-E3C5-401A-8E61-B6BC2D825B81}" type="sibTrans" cxnId="{3E821FC5-EF23-46A1-BAC9-296A39F1900E}">
      <dgm:prSet/>
      <dgm:spPr/>
      <dgm:t>
        <a:bodyPr/>
        <a:lstStyle/>
        <a:p>
          <a:endParaRPr lang="en-US"/>
        </a:p>
      </dgm:t>
    </dgm:pt>
    <dgm:pt modelId="{4267D4E4-2F48-4AE4-934B-109B1858D5D2}" type="pres">
      <dgm:prSet presAssocID="{3D51E38E-8E72-4FBA-91C3-19AB63835B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397C38-7861-42D5-8547-8E7B39F679A3}" type="pres">
      <dgm:prSet presAssocID="{E1791C8D-B03D-49BA-8F37-38A7B886BDF0}" presName="linNode" presStyleCnt="0"/>
      <dgm:spPr/>
    </dgm:pt>
    <dgm:pt modelId="{0E54254A-1169-446E-96F7-C45C1612BD10}" type="pres">
      <dgm:prSet presAssocID="{E1791C8D-B03D-49BA-8F37-38A7B886BDF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8A954-494A-47DB-BB27-F5B7B0BD409F}" type="pres">
      <dgm:prSet presAssocID="{E1791C8D-B03D-49BA-8F37-38A7B886BDF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FE076-0361-4AD3-AD10-20D092C0B0B5}" type="pres">
      <dgm:prSet presAssocID="{77F6BCC6-6DF8-457F-9E1E-9F417717DBFD}" presName="sp" presStyleCnt="0"/>
      <dgm:spPr/>
    </dgm:pt>
    <dgm:pt modelId="{E3BBAA45-CA0F-4E04-862B-60E3976351AE}" type="pres">
      <dgm:prSet presAssocID="{B7BC03EB-805B-4216-A031-5AE73A2FF7B8}" presName="linNode" presStyleCnt="0"/>
      <dgm:spPr/>
    </dgm:pt>
    <dgm:pt modelId="{ABAB8DB0-2DD8-4FF7-9943-4129B0FE78EE}" type="pres">
      <dgm:prSet presAssocID="{B7BC03EB-805B-4216-A031-5AE73A2FF7B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55214-7B00-4A86-8260-CEB5CAD07B00}" type="pres">
      <dgm:prSet presAssocID="{B7BC03EB-805B-4216-A031-5AE73A2FF7B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AFBDE-C562-4912-9424-FBCE97AC8C4C}" type="pres">
      <dgm:prSet presAssocID="{88993292-04C6-4F66-8953-40952C8302BA}" presName="sp" presStyleCnt="0"/>
      <dgm:spPr/>
    </dgm:pt>
    <dgm:pt modelId="{1485160F-5F83-4B93-A5C0-796B07506803}" type="pres">
      <dgm:prSet presAssocID="{722D9C73-C3C2-4757-BE64-EBFF56ED7D28}" presName="linNode" presStyleCnt="0"/>
      <dgm:spPr/>
    </dgm:pt>
    <dgm:pt modelId="{3F74687C-3352-4BE3-8CC4-45E3AF383418}" type="pres">
      <dgm:prSet presAssocID="{722D9C73-C3C2-4757-BE64-EBFF56ED7D2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2007F-E212-4B2D-97AD-A1F4480C5723}" type="pres">
      <dgm:prSet presAssocID="{722D9C73-C3C2-4757-BE64-EBFF56ED7D2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6C5B6-AC25-4DFE-8D0F-62E44371E9EE}" type="presOf" srcId="{3D51E38E-8E72-4FBA-91C3-19AB63835B61}" destId="{4267D4E4-2F48-4AE4-934B-109B1858D5D2}" srcOrd="0" destOrd="0" presId="urn:microsoft.com/office/officeart/2005/8/layout/vList5"/>
    <dgm:cxn modelId="{B5B6F101-E7B0-459A-9A9E-6D7B78DAECA4}" type="presOf" srcId="{E1791C8D-B03D-49BA-8F37-38A7B886BDF0}" destId="{0E54254A-1169-446E-96F7-C45C1612BD10}" srcOrd="0" destOrd="0" presId="urn:microsoft.com/office/officeart/2005/8/layout/vList5"/>
    <dgm:cxn modelId="{03BBF6CF-F70F-4C65-93B9-1B07DBAC2340}" type="presOf" srcId="{722D9C73-C3C2-4757-BE64-EBFF56ED7D28}" destId="{3F74687C-3352-4BE3-8CC4-45E3AF383418}" srcOrd="0" destOrd="0" presId="urn:microsoft.com/office/officeart/2005/8/layout/vList5"/>
    <dgm:cxn modelId="{3AC473DC-4C68-4B25-A8D7-C397C5B23256}" type="presOf" srcId="{69067291-3F8F-47CC-96D6-C7052162A227}" destId="{F2D8A954-494A-47DB-BB27-F5B7B0BD409F}" srcOrd="0" destOrd="1" presId="urn:microsoft.com/office/officeart/2005/8/layout/vList5"/>
    <dgm:cxn modelId="{13D60637-3A06-4F2F-A59E-EBFA6F66E183}" srcId="{3D51E38E-8E72-4FBA-91C3-19AB63835B61}" destId="{722D9C73-C3C2-4757-BE64-EBFF56ED7D28}" srcOrd="2" destOrd="0" parTransId="{BAFC689B-C30B-4C86-A569-29277E7C80B0}" sibTransId="{1D302E14-096E-4653-A2B9-BD2E7705DC5F}"/>
    <dgm:cxn modelId="{F9AB04AE-760A-48BF-84FF-675BED635510}" type="presOf" srcId="{413DC5CF-1814-4316-ADE3-99DC9B880584}" destId="{2FD2007F-E212-4B2D-97AD-A1F4480C5723}" srcOrd="0" destOrd="0" presId="urn:microsoft.com/office/officeart/2005/8/layout/vList5"/>
    <dgm:cxn modelId="{D63F120C-206F-4831-AF19-CF3BEEA46E73}" srcId="{B7BC03EB-805B-4216-A031-5AE73A2FF7B8}" destId="{2917AE0C-E9DA-4FE9-9EC1-95041CD8F40C}" srcOrd="1" destOrd="0" parTransId="{94874FB6-CD7F-4D71-9568-E526BA3807D9}" sibTransId="{6D38C097-2EF7-4637-8026-09E086AE38FC}"/>
    <dgm:cxn modelId="{C4E08793-EB6F-44C7-803E-7D6341FA04F1}" type="presOf" srcId="{3355B336-CB37-40EE-8653-316E773D7D1E}" destId="{F2D8A954-494A-47DB-BB27-F5B7B0BD409F}" srcOrd="0" destOrd="0" presId="urn:microsoft.com/office/officeart/2005/8/layout/vList5"/>
    <dgm:cxn modelId="{19FE8851-B113-4596-8DD5-6B7F40E885AE}" srcId="{3D51E38E-8E72-4FBA-91C3-19AB63835B61}" destId="{E1791C8D-B03D-49BA-8F37-38A7B886BDF0}" srcOrd="0" destOrd="0" parTransId="{08C29824-8FC8-4D8C-A540-A8F5CD7E1CD5}" sibTransId="{77F6BCC6-6DF8-457F-9E1E-9F417717DBFD}"/>
    <dgm:cxn modelId="{56AA30D5-8D29-47E8-AC44-26683F32CFBB}" srcId="{3D51E38E-8E72-4FBA-91C3-19AB63835B61}" destId="{B7BC03EB-805B-4216-A031-5AE73A2FF7B8}" srcOrd="1" destOrd="0" parTransId="{3FF48913-8349-4217-B777-80468EBB7EE3}" sibTransId="{88993292-04C6-4F66-8953-40952C8302BA}"/>
    <dgm:cxn modelId="{98D3ADE3-5982-4849-970C-C1E49B85200F}" srcId="{E1791C8D-B03D-49BA-8F37-38A7B886BDF0}" destId="{3355B336-CB37-40EE-8653-316E773D7D1E}" srcOrd="0" destOrd="0" parTransId="{DEA30C85-65CD-4428-917E-9703269B5C61}" sibTransId="{2FA31DC4-C9A8-498E-9EA9-963F78F3637E}"/>
    <dgm:cxn modelId="{E5959FCD-D18E-43DC-B821-3816FB1AE770}" type="presOf" srcId="{088F3CB7-275F-4575-9B2C-954EAB9376AA}" destId="{2FD2007F-E212-4B2D-97AD-A1F4480C5723}" srcOrd="0" destOrd="1" presId="urn:microsoft.com/office/officeart/2005/8/layout/vList5"/>
    <dgm:cxn modelId="{3E821FC5-EF23-46A1-BAC9-296A39F1900E}" srcId="{722D9C73-C3C2-4757-BE64-EBFF56ED7D28}" destId="{088F3CB7-275F-4575-9B2C-954EAB9376AA}" srcOrd="1" destOrd="0" parTransId="{5252DF74-6787-4D39-BC50-D4C72149DF09}" sibTransId="{F893F710-E3C5-401A-8E61-B6BC2D825B81}"/>
    <dgm:cxn modelId="{AC2A7387-BD69-46DA-8639-F5A6A81E9E70}" type="presOf" srcId="{CA36AFB8-D2B2-4FD3-B905-703C9276982B}" destId="{CDD55214-7B00-4A86-8260-CEB5CAD07B00}" srcOrd="0" destOrd="0" presId="urn:microsoft.com/office/officeart/2005/8/layout/vList5"/>
    <dgm:cxn modelId="{C1429493-089A-4939-B4FB-D32D39869337}" srcId="{B7BC03EB-805B-4216-A031-5AE73A2FF7B8}" destId="{CA36AFB8-D2B2-4FD3-B905-703C9276982B}" srcOrd="0" destOrd="0" parTransId="{7AC7A245-A4B9-4D18-90CE-602EF03CBB5B}" sibTransId="{02245C94-2CAB-4BC8-BD68-F7F89FF2EF78}"/>
    <dgm:cxn modelId="{D1795D21-39B4-4E75-9769-3DF8E83E5A24}" type="presOf" srcId="{2917AE0C-E9DA-4FE9-9EC1-95041CD8F40C}" destId="{CDD55214-7B00-4A86-8260-CEB5CAD07B00}" srcOrd="0" destOrd="1" presId="urn:microsoft.com/office/officeart/2005/8/layout/vList5"/>
    <dgm:cxn modelId="{8A819799-916E-489D-BC12-AA8CF65A82F9}" srcId="{722D9C73-C3C2-4757-BE64-EBFF56ED7D28}" destId="{413DC5CF-1814-4316-ADE3-99DC9B880584}" srcOrd="0" destOrd="0" parTransId="{D279A558-0A54-4DA9-AB55-91BC5D3ABA2F}" sibTransId="{D36F2EBF-AB32-4312-AD6E-DB15CA803A00}"/>
    <dgm:cxn modelId="{AAEACF3B-1A7F-46D3-AF8D-259AF9A333C5}" type="presOf" srcId="{B7BC03EB-805B-4216-A031-5AE73A2FF7B8}" destId="{ABAB8DB0-2DD8-4FF7-9943-4129B0FE78EE}" srcOrd="0" destOrd="0" presId="urn:microsoft.com/office/officeart/2005/8/layout/vList5"/>
    <dgm:cxn modelId="{EA4B3555-0CF6-46ED-ACB0-61B0785111C7}" srcId="{E1791C8D-B03D-49BA-8F37-38A7B886BDF0}" destId="{69067291-3F8F-47CC-96D6-C7052162A227}" srcOrd="1" destOrd="0" parTransId="{D7FCAC1E-7A9A-4E27-901D-39673E04143B}" sibTransId="{D5528C35-A4C6-4096-9DE2-DE52BB4612BD}"/>
    <dgm:cxn modelId="{022DF66F-4C85-415C-9D03-236C60FDA6DA}" type="presParOf" srcId="{4267D4E4-2F48-4AE4-934B-109B1858D5D2}" destId="{8B397C38-7861-42D5-8547-8E7B39F679A3}" srcOrd="0" destOrd="0" presId="urn:microsoft.com/office/officeart/2005/8/layout/vList5"/>
    <dgm:cxn modelId="{394729C5-9259-46D3-9051-0F9A3FA76A81}" type="presParOf" srcId="{8B397C38-7861-42D5-8547-8E7B39F679A3}" destId="{0E54254A-1169-446E-96F7-C45C1612BD10}" srcOrd="0" destOrd="0" presId="urn:microsoft.com/office/officeart/2005/8/layout/vList5"/>
    <dgm:cxn modelId="{26A5F8AA-8AA1-43C6-A737-95731ABE5155}" type="presParOf" srcId="{8B397C38-7861-42D5-8547-8E7B39F679A3}" destId="{F2D8A954-494A-47DB-BB27-F5B7B0BD409F}" srcOrd="1" destOrd="0" presId="urn:microsoft.com/office/officeart/2005/8/layout/vList5"/>
    <dgm:cxn modelId="{E79DE41A-2C76-4DB5-B049-0567C2A2D45B}" type="presParOf" srcId="{4267D4E4-2F48-4AE4-934B-109B1858D5D2}" destId="{182FE076-0361-4AD3-AD10-20D092C0B0B5}" srcOrd="1" destOrd="0" presId="urn:microsoft.com/office/officeart/2005/8/layout/vList5"/>
    <dgm:cxn modelId="{1A100159-9C61-4AC7-A49C-57180EAAB51A}" type="presParOf" srcId="{4267D4E4-2F48-4AE4-934B-109B1858D5D2}" destId="{E3BBAA45-CA0F-4E04-862B-60E3976351AE}" srcOrd="2" destOrd="0" presId="urn:microsoft.com/office/officeart/2005/8/layout/vList5"/>
    <dgm:cxn modelId="{1CB2CBDC-D4EE-4D82-86EA-DE6E5B6FEBA3}" type="presParOf" srcId="{E3BBAA45-CA0F-4E04-862B-60E3976351AE}" destId="{ABAB8DB0-2DD8-4FF7-9943-4129B0FE78EE}" srcOrd="0" destOrd="0" presId="urn:microsoft.com/office/officeart/2005/8/layout/vList5"/>
    <dgm:cxn modelId="{8300C613-084A-4A6E-858F-1DF9E46610AA}" type="presParOf" srcId="{E3BBAA45-CA0F-4E04-862B-60E3976351AE}" destId="{CDD55214-7B00-4A86-8260-CEB5CAD07B00}" srcOrd="1" destOrd="0" presId="urn:microsoft.com/office/officeart/2005/8/layout/vList5"/>
    <dgm:cxn modelId="{FB5A64B5-1EF6-45E8-8808-55543A8AF599}" type="presParOf" srcId="{4267D4E4-2F48-4AE4-934B-109B1858D5D2}" destId="{900AFBDE-C562-4912-9424-FBCE97AC8C4C}" srcOrd="3" destOrd="0" presId="urn:microsoft.com/office/officeart/2005/8/layout/vList5"/>
    <dgm:cxn modelId="{AD827262-00C9-4F2E-AF28-ECA50992422E}" type="presParOf" srcId="{4267D4E4-2F48-4AE4-934B-109B1858D5D2}" destId="{1485160F-5F83-4B93-A5C0-796B07506803}" srcOrd="4" destOrd="0" presId="urn:microsoft.com/office/officeart/2005/8/layout/vList5"/>
    <dgm:cxn modelId="{34713CFD-B41B-49EB-95CF-CA67704D3219}" type="presParOf" srcId="{1485160F-5F83-4B93-A5C0-796B07506803}" destId="{3F74687C-3352-4BE3-8CC4-45E3AF383418}" srcOrd="0" destOrd="0" presId="urn:microsoft.com/office/officeart/2005/8/layout/vList5"/>
    <dgm:cxn modelId="{1D659D84-8807-43C2-9B9D-1DFC759BBF60}" type="presParOf" srcId="{1485160F-5F83-4B93-A5C0-796B07506803}" destId="{2FD2007F-E212-4B2D-97AD-A1F4480C57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8A954-494A-47DB-BB27-F5B7B0BD409F}">
      <dsp:nvSpPr>
        <dsp:cNvPr id="0" name=""/>
        <dsp:cNvSpPr/>
      </dsp:nvSpPr>
      <dsp:spPr>
        <a:xfrm rot="5400000">
          <a:off x="5792316" y="-2369987"/>
          <a:ext cx="908602" cy="58791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Organizer of group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Software development</a:t>
          </a:r>
        </a:p>
      </dsp:txBody>
      <dsp:txXfrm rot="-5400000">
        <a:off x="3307033" y="159650"/>
        <a:ext cx="5834815" cy="819894"/>
      </dsp:txXfrm>
    </dsp:sp>
    <dsp:sp modelId="{0E54254A-1169-446E-96F7-C45C1612BD10}">
      <dsp:nvSpPr>
        <dsp:cNvPr id="0" name=""/>
        <dsp:cNvSpPr/>
      </dsp:nvSpPr>
      <dsp:spPr>
        <a:xfrm>
          <a:off x="0" y="1720"/>
          <a:ext cx="3307033" cy="1135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Carlie</a:t>
          </a:r>
        </a:p>
      </dsp:txBody>
      <dsp:txXfrm>
        <a:off x="55443" y="57163"/>
        <a:ext cx="3196147" cy="1024866"/>
      </dsp:txXfrm>
    </dsp:sp>
    <dsp:sp modelId="{CDD55214-7B00-4A86-8260-CEB5CAD07B00}">
      <dsp:nvSpPr>
        <dsp:cNvPr id="0" name=""/>
        <dsp:cNvSpPr/>
      </dsp:nvSpPr>
      <dsp:spPr>
        <a:xfrm rot="5400000">
          <a:off x="5792316" y="-1177447"/>
          <a:ext cx="908602" cy="58791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Prototype testing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Manage finances and marketing</a:t>
          </a:r>
        </a:p>
      </dsp:txBody>
      <dsp:txXfrm rot="-5400000">
        <a:off x="3307033" y="1352190"/>
        <a:ext cx="5834815" cy="819894"/>
      </dsp:txXfrm>
    </dsp:sp>
    <dsp:sp modelId="{ABAB8DB0-2DD8-4FF7-9943-4129B0FE78EE}">
      <dsp:nvSpPr>
        <dsp:cNvPr id="0" name=""/>
        <dsp:cNvSpPr/>
      </dsp:nvSpPr>
      <dsp:spPr>
        <a:xfrm>
          <a:off x="0" y="1194261"/>
          <a:ext cx="3307033" cy="1135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Yanlin</a:t>
          </a:r>
          <a:endParaRPr lang="en-US" sz="3500" kern="1200" dirty="0"/>
        </a:p>
      </dsp:txBody>
      <dsp:txXfrm>
        <a:off x="55443" y="1249704"/>
        <a:ext cx="3196147" cy="1024866"/>
      </dsp:txXfrm>
    </dsp:sp>
    <dsp:sp modelId="{2FD2007F-E212-4B2D-97AD-A1F4480C5723}">
      <dsp:nvSpPr>
        <dsp:cNvPr id="0" name=""/>
        <dsp:cNvSpPr/>
      </dsp:nvSpPr>
      <dsp:spPr>
        <a:xfrm rot="5400000">
          <a:off x="5792316" y="15092"/>
          <a:ext cx="908602" cy="58791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Communication with client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User interface design </a:t>
          </a:r>
        </a:p>
      </dsp:txBody>
      <dsp:txXfrm rot="-5400000">
        <a:off x="3307033" y="2544729"/>
        <a:ext cx="5834815" cy="819894"/>
      </dsp:txXfrm>
    </dsp:sp>
    <dsp:sp modelId="{3F74687C-3352-4BE3-8CC4-45E3AF383418}">
      <dsp:nvSpPr>
        <dsp:cNvPr id="0" name=""/>
        <dsp:cNvSpPr/>
      </dsp:nvSpPr>
      <dsp:spPr>
        <a:xfrm>
          <a:off x="0" y="2386801"/>
          <a:ext cx="3307033" cy="1135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Tong</a:t>
          </a:r>
        </a:p>
      </dsp:txBody>
      <dsp:txXfrm>
        <a:off x="55443" y="2442244"/>
        <a:ext cx="3196147" cy="1024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54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52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71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7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4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5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48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47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10/11/2016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ncbddd/cp/facts.html" TargetMode="External"/><Relationship Id="rId13" Type="http://schemas.openxmlformats.org/officeDocument/2006/relationships/hyperlink" Target="http://mathevolve.com/" TargetMode="External"/><Relationship Id="rId3" Type="http://schemas.openxmlformats.org/officeDocument/2006/relationships/hyperlink" Target="http://www.cdc.gov/ncbddd/birthdefects/stories/downsyndrome.html" TargetMode="External"/><Relationship Id="rId7" Type="http://schemas.openxmlformats.org/officeDocument/2006/relationships/hyperlink" Target="https://www.cdc.gov/ncbddd/autism/facts.html" TargetMode="External"/><Relationship Id="rId12" Type="http://schemas.openxmlformats.org/officeDocument/2006/relationships/hyperlink" Target="https://itunes.apple.com/us/app/injini-child-development-game/id452962000?mt=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mh.nih.gov/health/topics/autism-spectrum-disorders-asd/index.shtml?utm_source=rss_readersutm_medium=rssutm_campaign=rss_full" TargetMode="External"/><Relationship Id="rId11" Type="http://schemas.openxmlformats.org/officeDocument/2006/relationships/hyperlink" Target="http://www.helpkidzlearn.com/" TargetMode="External"/><Relationship Id="rId5" Type="http://schemas.openxmlformats.org/officeDocument/2006/relationships/hyperlink" Target="https://www.cdc.gov/ncbddd/developmentaldisabilities/facts.html" TargetMode="External"/><Relationship Id="rId15" Type="http://schemas.openxmlformats.org/officeDocument/2006/relationships/hyperlink" Target="https://www.cdc.gov/ncbddd/developmentaldisabilities/features/birthdefects&#59905;dd&#59905;keyfindings.html" TargetMode="External"/><Relationship Id="rId10" Type="http://schemas.openxmlformats.org/officeDocument/2006/relationships/hyperlink" Target="http://www.ssdmo.org/schools/" TargetMode="External"/><Relationship Id="rId4" Type="http://schemas.openxmlformats.org/officeDocument/2006/relationships/hyperlink" Target="http://www.helpkidzlearn.com/apps/counting-songs-1" TargetMode="External"/><Relationship Id="rId9" Type="http://schemas.openxmlformats.org/officeDocument/2006/relationships/hyperlink" Target="http://www.cdc.gov/ncbddd/birthdefects/downsyndrome.html" TargetMode="External"/><Relationship Id="rId14" Type="http://schemas.openxmlformats.org/officeDocument/2006/relationships/hyperlink" Target="https://www.google.com/patents/US2013007907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402080"/>
            <a:ext cx="9525000" cy="3867453"/>
          </a:xfrm>
        </p:spPr>
        <p:txBody>
          <a:bodyPr>
            <a:normAutofit fontScale="90000"/>
          </a:bodyPr>
          <a:lstStyle/>
          <a:p>
            <a:r>
              <a:rPr lang="en-US" sz="55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5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Interactive </a:t>
            </a:r>
            <a:r>
              <a:rPr lang="en-US" dirty="0" smtClean="0"/>
              <a:t>Program </a:t>
            </a:r>
            <a:r>
              <a:rPr lang="en-US" dirty="0"/>
              <a:t>for Special Needs Children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300" b="0" dirty="0"/>
              <a:t>Group 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Team: Carlie Abraham, </a:t>
            </a:r>
            <a:r>
              <a:rPr lang="en-US" sz="3200" dirty="0" err="1"/>
              <a:t>Yanlin</a:t>
            </a:r>
            <a:r>
              <a:rPr lang="en-US" sz="3200" dirty="0"/>
              <a:t> Ho, </a:t>
            </a:r>
            <a:r>
              <a:rPr lang="en-US" sz="3200" b="1" dirty="0"/>
              <a:t>Tong Yu</a:t>
            </a:r>
          </a:p>
          <a:p>
            <a:r>
              <a:rPr lang="en-US" sz="3200" dirty="0"/>
              <a:t>Client: Alicia James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2909"/>
            <a:ext cx="9601200" cy="11423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Existing Solutions: Apps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905611"/>
            <a:ext cx="4916714" cy="380999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800" b="1" i="1" u="sng" dirty="0" err="1" smtClean="0"/>
              <a:t>Injini</a:t>
            </a:r>
            <a:endParaRPr lang="en-US" sz="2800" b="1" i="1" u="sng" dirty="0" smtClean="0"/>
          </a:p>
          <a:p>
            <a:pPr marL="388620" indent="-342900"/>
            <a:r>
              <a:rPr lang="en-US" sz="2800" dirty="0" smtClean="0"/>
              <a:t>Educational games </a:t>
            </a:r>
            <a:r>
              <a:rPr lang="en-US" sz="2800" dirty="0"/>
              <a:t>for toddlers and preschoolers </a:t>
            </a:r>
            <a:r>
              <a:rPr lang="en-US" sz="2800" dirty="0" smtClean="0"/>
              <a:t>with developmental </a:t>
            </a:r>
            <a:r>
              <a:rPr lang="en-US" sz="2800" dirty="0"/>
              <a:t>d</a:t>
            </a:r>
            <a:r>
              <a:rPr lang="en-US" sz="2800" dirty="0" smtClean="0"/>
              <a:t>elays</a:t>
            </a:r>
            <a:endParaRPr lang="en-US" sz="2800" dirty="0"/>
          </a:p>
          <a:p>
            <a:pPr marL="388620" indent="-342900"/>
            <a:r>
              <a:rPr lang="en-US" sz="2800" dirty="0" smtClean="0"/>
              <a:t>Aims to </a:t>
            </a:r>
            <a:r>
              <a:rPr lang="en-US" sz="2800" dirty="0"/>
              <a:t>improve memory, language skill, motor skill, and auditory </a:t>
            </a:r>
            <a:r>
              <a:rPr lang="en-US" sz="2800" dirty="0" smtClean="0"/>
              <a:t>processing</a:t>
            </a:r>
          </a:p>
          <a:p>
            <a:pPr marL="388620" indent="-342900"/>
            <a:r>
              <a:rPr lang="en-US" sz="2800" b="1" dirty="0"/>
              <a:t>Disadvantage: </a:t>
            </a:r>
            <a:r>
              <a:rPr lang="en-US" sz="2800" b="1" dirty="0" smtClean="0"/>
              <a:t>target age, lacks social aspect </a:t>
            </a:r>
            <a:endParaRPr lang="en-US" sz="2800" dirty="0" smtClean="0"/>
          </a:p>
          <a:p>
            <a:pPr marL="388620" indent="-342900"/>
            <a:endParaRPr lang="en-US" sz="2800" dirty="0"/>
          </a:p>
          <a:p>
            <a:pPr marL="388620" indent="-342900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2" y="1721828"/>
            <a:ext cx="4905829" cy="3743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6572" y="5530944"/>
            <a:ext cx="22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98027"/>
            <a:ext cx="9601200" cy="11423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Existing Solutions: Apps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811901"/>
            <a:ext cx="4916714" cy="441147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3000" b="1" i="1" u="sng" dirty="0" smtClean="0"/>
              <a:t>Other Apps</a:t>
            </a:r>
          </a:p>
          <a:p>
            <a:pPr marL="388620" indent="-342900"/>
            <a:r>
              <a:rPr lang="en-US" sz="2600" b="1" u="sng" dirty="0" smtClean="0"/>
              <a:t>Predictable</a:t>
            </a:r>
            <a:endParaRPr lang="en-US" sz="2600" b="1" u="sng" dirty="0"/>
          </a:p>
          <a:p>
            <a:pPr marL="617220" lvl="1" indent="-342900"/>
            <a:r>
              <a:rPr lang="en-US" sz="2600" dirty="0"/>
              <a:t>Communication aid</a:t>
            </a:r>
          </a:p>
          <a:p>
            <a:pPr marL="617220" lvl="1" indent="-342900"/>
            <a:r>
              <a:rPr lang="en-US" sz="2600" dirty="0"/>
              <a:t>Text-based </a:t>
            </a:r>
            <a:endParaRPr lang="en-US" sz="2600" dirty="0" smtClean="0"/>
          </a:p>
          <a:p>
            <a:pPr marL="617220" lvl="1" indent="-342900"/>
            <a:r>
              <a:rPr lang="en-US" sz="2600" dirty="0"/>
              <a:t>Disadvantage: </a:t>
            </a:r>
            <a:r>
              <a:rPr lang="en-US" sz="2600" dirty="0" smtClean="0"/>
              <a:t>not for leisure </a:t>
            </a:r>
            <a:endParaRPr lang="en-US" sz="2600" dirty="0"/>
          </a:p>
          <a:p>
            <a:pPr marL="388620" indent="-342900"/>
            <a:r>
              <a:rPr lang="en-US" sz="2600" b="1" u="sng" dirty="0" err="1"/>
              <a:t>Dexteria</a:t>
            </a:r>
            <a:endParaRPr lang="en-US" sz="2600" b="1" u="sng" dirty="0"/>
          </a:p>
          <a:p>
            <a:pPr marL="617220" lvl="1" indent="-342900"/>
            <a:r>
              <a:rPr lang="en-US" sz="2600" dirty="0"/>
              <a:t>For improving fine </a:t>
            </a:r>
            <a:r>
              <a:rPr lang="en-US" sz="2600" dirty="0" smtClean="0"/>
              <a:t>motor-skills</a:t>
            </a:r>
          </a:p>
          <a:p>
            <a:pPr marL="617220" lvl="1" indent="-342900"/>
            <a:r>
              <a:rPr lang="en-US" sz="2600" dirty="0"/>
              <a:t>Disadvantage: </a:t>
            </a:r>
            <a:r>
              <a:rPr lang="en-US" sz="2600" dirty="0" smtClean="0"/>
              <a:t>too specific</a:t>
            </a:r>
            <a:endParaRPr lang="en-US" sz="2600" dirty="0"/>
          </a:p>
          <a:p>
            <a:pPr marL="388620" indent="-342900"/>
            <a:r>
              <a:rPr lang="en-US" sz="2600" b="1" u="sng" dirty="0"/>
              <a:t>Math Evolve </a:t>
            </a:r>
          </a:p>
          <a:p>
            <a:pPr marL="617220" lvl="1" indent="-342900"/>
            <a:r>
              <a:rPr lang="en-US" sz="2600" dirty="0"/>
              <a:t>For learning challenges </a:t>
            </a:r>
            <a:endParaRPr lang="en-US" sz="2600" dirty="0" smtClean="0"/>
          </a:p>
          <a:p>
            <a:pPr marL="617220" lvl="1" indent="-342900"/>
            <a:r>
              <a:rPr lang="en-US" sz="2600" dirty="0"/>
              <a:t>Disadvantage: too </a:t>
            </a:r>
            <a:r>
              <a:rPr lang="en-US" sz="2600" dirty="0" smtClean="0"/>
              <a:t>specific</a:t>
            </a:r>
            <a:endParaRPr lang="en-US" sz="2600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100" name="Picture 4" descr="iPad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00" y="1857255"/>
            <a:ext cx="4989339" cy="37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2800" y="5599259"/>
            <a:ext cx="22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7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73617"/>
            <a:ext cx="9601200" cy="11423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Existing Solutions: Patents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981201"/>
            <a:ext cx="5020994" cy="4337712"/>
          </a:xfrm>
        </p:spPr>
        <p:txBody>
          <a:bodyPr>
            <a:normAutofit fontScale="92500"/>
          </a:bodyPr>
          <a:lstStyle/>
          <a:p>
            <a:pPr marL="274320" lvl="1" indent="0">
              <a:buNone/>
            </a:pPr>
            <a:r>
              <a:rPr lang="en-US" sz="2800" b="1" i="1" u="sng" dirty="0"/>
              <a:t>Mobile Jigsaw Puzzle </a:t>
            </a:r>
            <a:r>
              <a:rPr lang="en-US" sz="2800" b="1" i="1" u="sng" dirty="0" smtClean="0"/>
              <a:t>Game</a:t>
            </a:r>
          </a:p>
          <a:p>
            <a:pPr lvl="1"/>
            <a:r>
              <a:rPr lang="en-US" sz="2600" dirty="0" smtClean="0"/>
              <a:t>Patent</a:t>
            </a:r>
            <a:r>
              <a:rPr lang="en-US" sz="2600" dirty="0"/>
              <a:t>: US20130079079  A1</a:t>
            </a:r>
          </a:p>
          <a:p>
            <a:pPr lvl="1"/>
            <a:r>
              <a:rPr lang="en-US" sz="2600" dirty="0"/>
              <a:t>Physics simulation</a:t>
            </a:r>
          </a:p>
          <a:p>
            <a:pPr lvl="1"/>
            <a:r>
              <a:rPr lang="en-US" sz="2600" dirty="0"/>
              <a:t>Puzzle pieces slide down when screen is tilted</a:t>
            </a:r>
          </a:p>
          <a:p>
            <a:pPr lvl="1"/>
            <a:r>
              <a:rPr lang="en-US" sz="2600" dirty="0"/>
              <a:t>Can be used to improve information processing and </a:t>
            </a:r>
            <a:r>
              <a:rPr lang="en-US" sz="2600" dirty="0" smtClean="0"/>
              <a:t>coordination</a:t>
            </a:r>
          </a:p>
          <a:p>
            <a:pPr lvl="1"/>
            <a:r>
              <a:rPr lang="en-US" sz="2600" b="1" dirty="0"/>
              <a:t>Disadvantage</a:t>
            </a:r>
            <a:r>
              <a:rPr lang="en-US" sz="2600" b="1" dirty="0" smtClean="0"/>
              <a:t>: motor skill range, </a:t>
            </a:r>
            <a:r>
              <a:rPr lang="en-US" sz="2600" b="1" dirty="0"/>
              <a:t>lacks social aspect </a:t>
            </a:r>
          </a:p>
          <a:p>
            <a:pPr marL="274320" lvl="1" indent="0">
              <a:buNone/>
            </a:pPr>
            <a:endParaRPr lang="en-US" sz="2600" dirty="0"/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122" name="Picture 2" descr="https://patentimages.storage.googleapis.com/US20130079079A1/US20130079079A1-20130328-D00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15" y="2251880"/>
            <a:ext cx="4912444" cy="353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77371" y="2067214"/>
            <a:ext cx="22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687" y="302360"/>
            <a:ext cx="9601200" cy="858129"/>
          </a:xfrm>
        </p:spPr>
        <p:txBody>
          <a:bodyPr>
            <a:normAutofit/>
          </a:bodyPr>
          <a:lstStyle/>
          <a:p>
            <a:r>
              <a:rPr lang="en-US" sz="4000" dirty="0"/>
              <a:t>Design Schedule</a:t>
            </a:r>
          </a:p>
        </p:txBody>
      </p:sp>
      <p:pic>
        <p:nvPicPr>
          <p:cNvPr id="6146" name="Picture 2" descr="Screen Shot 2016-10-06 at 10.20.06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86" y="1221688"/>
            <a:ext cx="9072501" cy="48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Team Responsibilities 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058826045"/>
              </p:ext>
            </p:extLst>
          </p:nvPr>
        </p:nvGraphicFramePr>
        <p:xfrm>
          <a:off x="1295400" y="2025747"/>
          <a:ext cx="9186203" cy="35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80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093" y="0"/>
            <a:ext cx="9601200" cy="1142385"/>
          </a:xfrm>
        </p:spPr>
        <p:txBody>
          <a:bodyPr>
            <a:normAutofit/>
          </a:bodyPr>
          <a:lstStyle/>
          <a:p>
            <a:r>
              <a:rPr lang="en-US" dirty="0"/>
              <a:t>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6093" y="1271518"/>
            <a:ext cx="9601200" cy="462431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6093" y="1460310"/>
            <a:ext cx="6647597" cy="425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1: Retrieved from http://www.ssdmo.org/schools/about-us-5</a:t>
            </a: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2: Retrieved from </a:t>
            </a:r>
            <a:r>
              <a:rPr lang="en-US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http://www.cdc.gov/ncbddd/birthdefects/stories/downsyndrome.html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3: Retrieved from </a:t>
            </a:r>
            <a:r>
              <a:rPr lang="en-US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http://www.helpkidzlearn.com/apps/counting-songs-1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4: Retrieved from https://www.gonoodle.com/</a:t>
            </a: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5: Retrieved from https://itunes.apple.com/us/app/injini-child-development-game/id452962000?mt=8</a:t>
            </a: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6: Retrieved from https://itunes.apple.com/us/app/dexteria-fine-motor-skill/id420464455?mt=8</a:t>
            </a: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7: Retrieved from https://www.google.com/patents/US20130079079</a:t>
            </a: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[1] “Developmental Disabilities.”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 for Disease Control and Prevention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CDC. Web. October 11</a:t>
            </a:r>
            <a:r>
              <a:rPr lang="en-US" sz="9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https://www.cdc.gov/ncbddd/developmentaldisabilities/facts.html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[2] “Autism Spectrum Disorder.”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Institute of Mental Health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NIH. Web. October 11</a:t>
            </a:r>
            <a:r>
              <a:rPr lang="en-US" sz="9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https://www.nimh.nih.gov/health/topics/autism-spectrum-disorders-asd/index.shtml?utm_source=rss_readersutm_medium=rssutm_campaign=rss_full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[3] “Autism Facts.”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 for Disease Control and Prevention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CDC. Web. October 11</a:t>
            </a:r>
            <a:r>
              <a:rPr lang="en-US" sz="9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https://www.cdc.gov/ncbddd/autism/facts.html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[4] “Cerebral Palsy Facts.”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Center for Disease Control and Prevention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CDC. Web. October 11</a:t>
            </a:r>
            <a:r>
              <a:rPr lang="en-US" sz="9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https://www.cdc.gov/ncbddd/cp/facts.html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[5] “Down Syndrome.”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Center for Disease Control and Prevention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CDC. Web. October 11</a:t>
            </a:r>
            <a:r>
              <a:rPr lang="en-US" sz="9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http://www.cdc.gov/ncbddd/birthdefects/downsyndrome.html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[6] “Southview School.”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Southview School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Web. October 11</a:t>
            </a:r>
            <a:r>
              <a:rPr lang="en-US" sz="9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http://www.ssdmo.org/schools/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[7] “Help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Kidz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Learn.”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</a:t>
            </a:r>
            <a:r>
              <a:rPr lang="en-US" sz="9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Kidz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Web. October 11</a:t>
            </a:r>
            <a:r>
              <a:rPr lang="en-US" sz="9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http://www.helpkidzlearn.com/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[8] “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GoNoodle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r>
              <a:rPr lang="en-US" sz="9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GoNoodle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Web. October 11</a:t>
            </a:r>
            <a:r>
              <a:rPr lang="en-US" sz="9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https://www.gonoodle.com/</a:t>
            </a: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[9] “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Injini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iTunes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Web. October 11</a:t>
            </a:r>
            <a:r>
              <a:rPr lang="en-US" sz="9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https://itunes.apple.com/us/app/injini-child-development-game/id452962000?mt=8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[10] “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Dexteria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iTunes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Web. October 11</a:t>
            </a:r>
            <a:r>
              <a:rPr lang="en-US" sz="9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https://itunes.apple.com/us/app/dexteria-vpp-fine-motor-skill/id528144366?mt=8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[11] “Math Evolve.”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 Evolve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Web. October 11</a:t>
            </a:r>
            <a:r>
              <a:rPr lang="en-US" sz="9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http://mathevolve.com/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[12] “Digital jigsaw puzzle game for mobile device platforms </a:t>
            </a:r>
            <a:b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20130079079 A1”. Google Patents. Web. October 8, 2016.  </a:t>
            </a:r>
            <a:r>
              <a:rPr lang="en-US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https://www.google.com/patents/US20130079079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[13] “Data and Statistics.” </a:t>
            </a:r>
            <a:r>
              <a:rPr lang="en-US" sz="900" spc="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 for Disease Control and Prevention. CDC. Web. October 6th.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spc="1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900" spc="10" dirty="0">
                <a:solidFill>
                  <a:srgbClr val="1155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http://www.cdc.gov/ncbddd/autism/data.html&gt;.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spc="10" dirty="0">
                <a:solidFill>
                  <a:srgbClr val="1155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[14] </a:t>
            </a:r>
            <a:r>
              <a:rPr lang="en-US" sz="900" spc="1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“Key Findings.” </a:t>
            </a:r>
            <a:r>
              <a:rPr lang="en-US" sz="900" spc="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 for Disease Control and Prevention</a:t>
            </a:r>
            <a:r>
              <a:rPr lang="en-US" sz="900" spc="1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CDC. Web. October 6th.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u="sng" spc="15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https://www.cdc.gov/</a:t>
            </a:r>
            <a:r>
              <a:rPr lang="en-US" sz="900" u="sng" spc="15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ncbddd</a:t>
            </a:r>
            <a:r>
              <a:rPr lang="en-US" sz="900" u="sng" spc="15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/</a:t>
            </a:r>
            <a:r>
              <a:rPr lang="en-US" sz="900" u="sng" spc="15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developmentaldisabilities</a:t>
            </a:r>
            <a:r>
              <a:rPr lang="en-US" sz="900" u="sng" spc="15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/features/birthdefectsdd</a:t>
            </a:r>
            <a:r>
              <a:rPr lang="en-US" sz="900" u="sng" spc="1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keyfindings.html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5018314" cy="3809999"/>
          </a:xfrm>
        </p:spPr>
        <p:txBody>
          <a:bodyPr>
            <a:normAutofit/>
          </a:bodyPr>
          <a:lstStyle/>
          <a:p>
            <a:r>
              <a:rPr lang="en-US" sz="3200" b="1" dirty="0"/>
              <a:t>Client: Alicia James</a:t>
            </a:r>
          </a:p>
          <a:p>
            <a:pPr lvl="1"/>
            <a:r>
              <a:rPr lang="en-US" sz="3200" dirty="0"/>
              <a:t>Speech </a:t>
            </a:r>
            <a:r>
              <a:rPr lang="en-US" sz="3200" dirty="0" smtClean="0"/>
              <a:t>language </a:t>
            </a:r>
            <a:r>
              <a:rPr lang="en-US" sz="3200" dirty="0"/>
              <a:t>p</a:t>
            </a:r>
            <a:r>
              <a:rPr lang="en-US" sz="3200" dirty="0" smtClean="0"/>
              <a:t>athologist </a:t>
            </a:r>
            <a:endParaRPr lang="en-US" sz="3200" dirty="0"/>
          </a:p>
          <a:p>
            <a:pPr lvl="1"/>
            <a:r>
              <a:rPr lang="en-US" sz="3200" dirty="0"/>
              <a:t>Southview School</a:t>
            </a:r>
          </a:p>
          <a:p>
            <a:pPr lvl="1"/>
            <a:r>
              <a:rPr lang="en-US" sz="3200" dirty="0"/>
              <a:t>5-21 </a:t>
            </a:r>
            <a:r>
              <a:rPr lang="en-US" sz="3200" dirty="0" smtClean="0"/>
              <a:t>year olds</a:t>
            </a:r>
            <a:endParaRPr lang="en-US" sz="3200" dirty="0"/>
          </a:p>
          <a:p>
            <a:pPr lvl="1"/>
            <a:r>
              <a:rPr lang="en-US" sz="3200" dirty="0"/>
              <a:t>Developmental </a:t>
            </a:r>
            <a:r>
              <a:rPr lang="en-US" sz="3200" dirty="0"/>
              <a:t>D</a:t>
            </a:r>
            <a:r>
              <a:rPr lang="en-US" sz="3200" dirty="0" smtClean="0"/>
              <a:t>isabilities </a:t>
            </a:r>
            <a:endParaRPr lang="en-US" sz="3200" dirty="0"/>
          </a:p>
          <a:p>
            <a:pPr lvl="1"/>
            <a:endParaRPr lang="en-US" sz="2400" dirty="0"/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endParaRPr lang="en-US" sz="2400" dirty="0"/>
          </a:p>
        </p:txBody>
      </p:sp>
      <p:pic>
        <p:nvPicPr>
          <p:cNvPr id="3074" name="Picture 2" descr="http://www.ssdmo.org/schools/images/southview/about_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1844722"/>
            <a:ext cx="4802874" cy="361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3714" y="5537070"/>
            <a:ext cx="22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Developmental </a:t>
            </a:r>
            <a:r>
              <a:rPr lang="en-US" sz="3200" b="1" dirty="0"/>
              <a:t>Disability </a:t>
            </a:r>
          </a:p>
          <a:p>
            <a:pPr lvl="1"/>
            <a:r>
              <a:rPr lang="en-US" sz="3200" dirty="0"/>
              <a:t>Autism Spectrum Disorder</a:t>
            </a:r>
          </a:p>
          <a:p>
            <a:pPr lvl="1"/>
            <a:r>
              <a:rPr lang="en-US" sz="3200" dirty="0"/>
              <a:t>Cerebral Palsy</a:t>
            </a:r>
          </a:p>
          <a:p>
            <a:pPr lvl="1"/>
            <a:r>
              <a:rPr lang="en-US" sz="3200" dirty="0"/>
              <a:t>Down syndrome </a:t>
            </a:r>
          </a:p>
          <a:p>
            <a:r>
              <a:rPr lang="en-US" sz="3200" b="1" dirty="0"/>
              <a:t>1 in 6 children </a:t>
            </a:r>
            <a:r>
              <a:rPr lang="en-US" sz="3200" dirty="0"/>
              <a:t>had a developmental disability from 2006-2008 in the US </a:t>
            </a:r>
          </a:p>
          <a:p>
            <a:pPr lvl="1"/>
            <a:r>
              <a:rPr lang="en-US" sz="2800" dirty="0"/>
              <a:t>Down syndrome: </a:t>
            </a:r>
            <a:r>
              <a:rPr lang="en-US" sz="2800" b="1" dirty="0"/>
              <a:t>1 out every 700 </a:t>
            </a:r>
            <a:r>
              <a:rPr lang="en-US" sz="2800" dirty="0"/>
              <a:t>babies in US</a:t>
            </a:r>
          </a:p>
          <a:p>
            <a:endParaRPr lang="en-US" sz="3200" dirty="0"/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endParaRPr lang="en-US" sz="2400" dirty="0"/>
          </a:p>
        </p:txBody>
      </p:sp>
      <p:pic>
        <p:nvPicPr>
          <p:cNvPr id="1028" name="Picture 4" descr="Kea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143" y="1497941"/>
            <a:ext cx="3714438" cy="21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85695" y="1128609"/>
            <a:ext cx="22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Exact </a:t>
            </a:r>
            <a:r>
              <a:rPr lang="en-US" sz="4000" dirty="0" smtClean="0"/>
              <a:t>Need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Issue</a:t>
            </a:r>
            <a:r>
              <a:rPr lang="en-US" sz="3200" dirty="0" smtClean="0"/>
              <a:t>: Class activities and supplementary content only geared towards elementary school students, lack social </a:t>
            </a:r>
            <a:r>
              <a:rPr lang="en-US" sz="3200" dirty="0" smtClean="0"/>
              <a:t>aspect</a:t>
            </a:r>
            <a:endParaRPr lang="en-US" sz="3200" dirty="0"/>
          </a:p>
          <a:p>
            <a:r>
              <a:rPr lang="en-US" sz="3200" b="1" dirty="0" smtClean="0"/>
              <a:t>Need</a:t>
            </a:r>
            <a:r>
              <a:rPr lang="en-US" sz="3200" dirty="0" smtClean="0"/>
              <a:t>: Activities </a:t>
            </a:r>
            <a:r>
              <a:rPr lang="en-US" sz="3200" dirty="0"/>
              <a:t>for older special needs kids with wide range of accessibility functions, for both </a:t>
            </a:r>
            <a:r>
              <a:rPr lang="en-US" sz="3200" dirty="0" smtClean="0"/>
              <a:t>individual, multiplayer, </a:t>
            </a:r>
            <a:r>
              <a:rPr lang="en-US" sz="3200" dirty="0"/>
              <a:t>and in-class use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Project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55305"/>
            <a:ext cx="9601200" cy="3975652"/>
          </a:xfrm>
        </p:spPr>
        <p:txBody>
          <a:bodyPr>
            <a:normAutofit/>
          </a:bodyPr>
          <a:lstStyle/>
          <a:p>
            <a:r>
              <a:rPr lang="en-US" sz="3200" dirty="0"/>
              <a:t>Create a web-based platform combining educational and leisure </a:t>
            </a:r>
            <a:r>
              <a:rPr lang="en-US" sz="3200" dirty="0" smtClean="0"/>
              <a:t>materials </a:t>
            </a:r>
            <a:r>
              <a:rPr lang="en-US" sz="3200" dirty="0"/>
              <a:t>targeted at </a:t>
            </a:r>
            <a:r>
              <a:rPr lang="en-US" sz="3200" b="1" dirty="0"/>
              <a:t>older special needs students</a:t>
            </a:r>
            <a:r>
              <a:rPr lang="en-US" sz="3200" dirty="0"/>
              <a:t> with the purpose of </a:t>
            </a:r>
            <a:r>
              <a:rPr lang="en-US" sz="3200" b="1" dirty="0"/>
              <a:t>improving cognitive and motor skills</a:t>
            </a:r>
            <a:r>
              <a:rPr lang="en-US" sz="3200" dirty="0"/>
              <a:t>, that can be done individually or in </a:t>
            </a:r>
            <a:r>
              <a:rPr lang="en-US" sz="3200" dirty="0" smtClean="0"/>
              <a:t>groups</a:t>
            </a:r>
            <a:endParaRPr lang="en-US" sz="3000" dirty="0" smtClean="0"/>
          </a:p>
          <a:p>
            <a:r>
              <a:rPr lang="en-US" sz="3000" dirty="0" smtClean="0"/>
              <a:t>Include</a:t>
            </a:r>
            <a:r>
              <a:rPr lang="en-US" sz="3000" b="1" dirty="0" smtClean="0"/>
              <a:t> </a:t>
            </a:r>
            <a:r>
              <a:rPr lang="en-US" sz="3000" b="1" dirty="0" smtClean="0"/>
              <a:t>compatibility for </a:t>
            </a:r>
            <a:r>
              <a:rPr lang="en-US" sz="3000" b="1" dirty="0"/>
              <a:t>a</a:t>
            </a:r>
            <a:r>
              <a:rPr lang="en-US" sz="3000" b="1" dirty="0" smtClean="0"/>
              <a:t>ccessibility </a:t>
            </a:r>
            <a:r>
              <a:rPr lang="en-US" sz="3000" b="1" dirty="0"/>
              <a:t>f</a:t>
            </a:r>
            <a:r>
              <a:rPr lang="en-US" sz="3000" b="1" dirty="0" smtClean="0"/>
              <a:t>unctions</a:t>
            </a:r>
            <a:r>
              <a:rPr lang="en-US" sz="3000" dirty="0" smtClean="0"/>
              <a:t> </a:t>
            </a:r>
            <a:r>
              <a:rPr lang="en-US" sz="3000" dirty="0"/>
              <a:t>for users with </a:t>
            </a:r>
            <a:r>
              <a:rPr lang="en-US" sz="3000" b="1" dirty="0"/>
              <a:t>motor disabilities, visual impairments, and reading challenges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99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Design Specifications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Primary platform</a:t>
            </a:r>
            <a:r>
              <a:rPr lang="en-US" sz="2600" dirty="0"/>
              <a:t>: </a:t>
            </a:r>
            <a:r>
              <a:rPr lang="en-US" sz="2600" dirty="0" smtClean="0"/>
              <a:t>Web-­</a:t>
            </a:r>
            <a:r>
              <a:rPr lang="en-US" sz="2600" dirty="0" smtClean="0"/>
              <a:t>based </a:t>
            </a:r>
            <a:r>
              <a:rPr lang="en-US" sz="2600" dirty="0"/>
              <a:t> </a:t>
            </a:r>
          </a:p>
          <a:p>
            <a:r>
              <a:rPr lang="en-US" sz="2600" b="1" dirty="0" smtClean="0"/>
              <a:t>Accessibility</a:t>
            </a:r>
            <a:r>
              <a:rPr lang="en-US" sz="2600" b="1" dirty="0"/>
              <a:t> Functions</a:t>
            </a:r>
            <a:r>
              <a:rPr lang="en-US" sz="2600" dirty="0"/>
              <a:t>:</a:t>
            </a:r>
          </a:p>
          <a:p>
            <a:pPr lvl="1"/>
            <a:r>
              <a:rPr lang="en-US" sz="2600" dirty="0"/>
              <a:t>Standards</a:t>
            </a:r>
            <a:r>
              <a:rPr lang="en-US" sz="2600" dirty="0" smtClean="0"/>
              <a:t>-Compliant Colors </a:t>
            </a:r>
            <a:r>
              <a:rPr lang="en-US" sz="2600" dirty="0"/>
              <a:t> </a:t>
            </a:r>
          </a:p>
          <a:p>
            <a:pPr lvl="1"/>
            <a:r>
              <a:rPr lang="en-US" sz="2600" dirty="0"/>
              <a:t>Inverted </a:t>
            </a:r>
            <a:r>
              <a:rPr lang="en-US" sz="2600" dirty="0" smtClean="0"/>
              <a:t>color scheme </a:t>
            </a:r>
            <a:r>
              <a:rPr lang="en-US" sz="2600" dirty="0"/>
              <a:t> </a:t>
            </a:r>
          </a:p>
          <a:p>
            <a:pPr lvl="1"/>
            <a:r>
              <a:rPr lang="en-US" sz="2600" dirty="0"/>
              <a:t>Buttons </a:t>
            </a:r>
            <a:r>
              <a:rPr lang="en-US" sz="2600" dirty="0" smtClean="0"/>
              <a:t>with</a:t>
            </a:r>
            <a:r>
              <a:rPr lang="en-US" sz="2600" dirty="0"/>
              <a:t> symbols  </a:t>
            </a:r>
          </a:p>
          <a:p>
            <a:pPr lvl="1"/>
            <a:r>
              <a:rPr lang="en-US" sz="2600" dirty="0"/>
              <a:t>Switch </a:t>
            </a:r>
            <a:r>
              <a:rPr lang="en-US" sz="2600" dirty="0" smtClean="0"/>
              <a:t>control</a:t>
            </a:r>
            <a:r>
              <a:rPr lang="en-US" sz="2600" dirty="0"/>
              <a:t> accessibility  </a:t>
            </a:r>
          </a:p>
          <a:p>
            <a:pPr lvl="1"/>
            <a:r>
              <a:rPr lang="en-US" sz="2600" dirty="0"/>
              <a:t>Text</a:t>
            </a:r>
            <a:r>
              <a:rPr lang="en-US" sz="2600" dirty="0" smtClean="0"/>
              <a:t>-to-speech functionality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Design </a:t>
            </a:r>
            <a:r>
              <a:rPr lang="en-US" sz="4000" dirty="0" smtClean="0"/>
              <a:t>Specifications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Teacher/</a:t>
            </a:r>
            <a:r>
              <a:rPr lang="en-US" sz="2600" dirty="0" smtClean="0"/>
              <a:t>student </a:t>
            </a:r>
            <a:r>
              <a:rPr lang="en-US" sz="2600" dirty="0" smtClean="0"/>
              <a:t>accounts</a:t>
            </a:r>
          </a:p>
          <a:p>
            <a:r>
              <a:rPr lang="en-US" sz="2600" dirty="0"/>
              <a:t>Varying difficulty levels </a:t>
            </a:r>
            <a:endParaRPr lang="en-US" sz="2600" dirty="0" smtClean="0"/>
          </a:p>
          <a:p>
            <a:r>
              <a:rPr lang="en-US" sz="2600" dirty="0" smtClean="0"/>
              <a:t>Classroom/individual settings</a:t>
            </a:r>
            <a:endParaRPr lang="en-US" sz="2600" dirty="0"/>
          </a:p>
          <a:p>
            <a:r>
              <a:rPr lang="en-US" sz="2600" dirty="0" smtClean="0"/>
              <a:t>Pairing </a:t>
            </a:r>
            <a:r>
              <a:rPr lang="en-US" sz="2600" dirty="0" smtClean="0"/>
              <a:t>on</a:t>
            </a:r>
            <a:r>
              <a:rPr lang="en-US" sz="2600" dirty="0"/>
              <a:t> multiple </a:t>
            </a:r>
            <a:r>
              <a:rPr lang="en-US" sz="2600" dirty="0" smtClean="0"/>
              <a:t>devices</a:t>
            </a:r>
            <a:endParaRPr lang="en-US" sz="2600" dirty="0"/>
          </a:p>
          <a:p>
            <a:r>
              <a:rPr lang="en-US" sz="2600" dirty="0" smtClean="0"/>
              <a:t>Budget</a:t>
            </a:r>
            <a:r>
              <a:rPr lang="en-US" sz="2600" dirty="0"/>
              <a:t>: </a:t>
            </a:r>
            <a:r>
              <a:rPr lang="en-US" sz="2600" dirty="0" smtClean="0"/>
              <a:t>$200 (Hosting/Consultant Fees)</a:t>
            </a:r>
            <a:endParaRPr lang="en-US" sz="2600" dirty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8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29" y="348343"/>
            <a:ext cx="9601200" cy="11423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Existing Solutions: Website</a:t>
            </a:r>
            <a:endParaRPr lang="en-US" sz="4000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295400" y="1727352"/>
            <a:ext cx="5410200" cy="3809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i="1" u="sng" dirty="0"/>
              <a:t>Help </a:t>
            </a:r>
            <a:r>
              <a:rPr lang="en-US" sz="3000" b="1" i="1" u="sng" dirty="0" err="1"/>
              <a:t>Kidz</a:t>
            </a:r>
            <a:r>
              <a:rPr lang="en-US" sz="3000" b="1" i="1" u="sng" dirty="0"/>
              <a:t> Learn</a:t>
            </a:r>
            <a:endParaRPr lang="en-US" sz="3000" b="1" i="1" u="sng" dirty="0" smtClean="0"/>
          </a:p>
          <a:p>
            <a:r>
              <a:rPr lang="en-US" sz="3100" dirty="0" smtClean="0"/>
              <a:t>Games</a:t>
            </a:r>
            <a:r>
              <a:rPr lang="en-US" sz="3100" dirty="0"/>
              <a:t>, stories, and songs to develop speaking, listening, and reading skills</a:t>
            </a:r>
          </a:p>
          <a:p>
            <a:r>
              <a:rPr lang="en-US" sz="3100" dirty="0"/>
              <a:t>Examples: Talking Parrot Game, Little Duck Song </a:t>
            </a:r>
          </a:p>
          <a:p>
            <a:r>
              <a:rPr lang="en-US" sz="3100" dirty="0"/>
              <a:t>Currently used by </a:t>
            </a:r>
            <a:r>
              <a:rPr lang="en-US" sz="3100" dirty="0" smtClean="0"/>
              <a:t>client</a:t>
            </a:r>
          </a:p>
          <a:p>
            <a:pPr lvl="0"/>
            <a:r>
              <a:rPr lang="en-US" sz="3100" b="1" dirty="0"/>
              <a:t>Advantage: cognitive </a:t>
            </a:r>
            <a:r>
              <a:rPr lang="en-US" sz="3100" b="1" dirty="0" smtClean="0"/>
              <a:t>skill </a:t>
            </a:r>
            <a:endParaRPr lang="en-US" sz="3100" b="1" dirty="0"/>
          </a:p>
          <a:p>
            <a:pPr lvl="0"/>
            <a:r>
              <a:rPr lang="en-US" sz="3100" b="1" dirty="0"/>
              <a:t>Disadvantage: target </a:t>
            </a:r>
            <a:r>
              <a:rPr lang="en-US" sz="3100" b="1" dirty="0" smtClean="0"/>
              <a:t>age</a:t>
            </a:r>
            <a:endParaRPr lang="en-US" sz="3000" dirty="0" smtClean="0"/>
          </a:p>
          <a:p>
            <a:pPr marL="0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Image result for helpkidzlearn five monke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2735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7224" y="5208310"/>
            <a:ext cx="22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29" y="348343"/>
            <a:ext cx="9601200" cy="11423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Existing Solutions: Website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73479" y="1778766"/>
            <a:ext cx="5053150" cy="4430965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en-US" sz="6500" b="1" i="1" u="sng" dirty="0" err="1" smtClean="0"/>
              <a:t>GoNoodle</a:t>
            </a:r>
            <a:endParaRPr lang="en-US" sz="6500" b="1" i="1" u="sng" dirty="0" smtClean="0"/>
          </a:p>
          <a:p>
            <a:pPr marL="388620" indent="-342900"/>
            <a:r>
              <a:rPr lang="en-US" sz="5100" dirty="0" smtClean="0"/>
              <a:t>Collection </a:t>
            </a:r>
            <a:r>
              <a:rPr lang="en-US" sz="5100" dirty="0"/>
              <a:t>of videos and games</a:t>
            </a:r>
          </a:p>
          <a:p>
            <a:pPr marL="388620" indent="-342900"/>
            <a:r>
              <a:rPr lang="en-US" sz="5100" dirty="0"/>
              <a:t>Aimed to get kids moving and </a:t>
            </a:r>
            <a:r>
              <a:rPr lang="en-US" sz="5100" dirty="0" smtClean="0"/>
              <a:t>exercising</a:t>
            </a:r>
          </a:p>
          <a:p>
            <a:pPr marL="388620" indent="-342900"/>
            <a:r>
              <a:rPr lang="en-US" sz="5100" dirty="0" smtClean="0"/>
              <a:t>Categories</a:t>
            </a:r>
            <a:r>
              <a:rPr lang="en-US" sz="5100" dirty="0"/>
              <a:t>: guided dancing, stretching, calming, and </a:t>
            </a:r>
            <a:r>
              <a:rPr lang="en-US" sz="5100" dirty="0" smtClean="0"/>
              <a:t>coordination</a:t>
            </a:r>
          </a:p>
          <a:p>
            <a:pPr marL="388620" indent="-342900"/>
            <a:r>
              <a:rPr lang="en-US" sz="5100" dirty="0" smtClean="0"/>
              <a:t>Currently </a:t>
            </a:r>
            <a:r>
              <a:rPr lang="en-US" sz="5100" dirty="0" smtClean="0"/>
              <a:t>used </a:t>
            </a:r>
            <a:r>
              <a:rPr lang="en-US" sz="5100" dirty="0"/>
              <a:t>by </a:t>
            </a:r>
            <a:r>
              <a:rPr lang="en-US" sz="5100" dirty="0" smtClean="0"/>
              <a:t>client</a:t>
            </a:r>
          </a:p>
          <a:p>
            <a:pPr marL="388620" indent="-342900"/>
            <a:r>
              <a:rPr lang="en-US" sz="5100" b="1" dirty="0" smtClean="0"/>
              <a:t>Advantage</a:t>
            </a:r>
            <a:r>
              <a:rPr lang="en-US" sz="5100" b="1" dirty="0"/>
              <a:t>: motor skill </a:t>
            </a:r>
            <a:endParaRPr lang="en-US" sz="5100" b="1" dirty="0"/>
          </a:p>
          <a:p>
            <a:pPr marL="388620" indent="-342900"/>
            <a:r>
              <a:rPr lang="en-US" sz="5100" b="1" dirty="0" smtClean="0"/>
              <a:t>Disadvantage: target age   </a:t>
            </a:r>
          </a:p>
          <a:p>
            <a:endParaRPr lang="en-US" sz="3100" b="1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16" y="1778766"/>
            <a:ext cx="5050898" cy="3780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6016" y="5662811"/>
            <a:ext cx="22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449</Words>
  <Application>Microsoft Office PowerPoint</Application>
  <PresentationFormat>Widescreen</PresentationFormat>
  <Paragraphs>158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Diamond Grid 16x9</vt:lpstr>
      <vt:lpstr>  Interactive Program for Special Needs Children  Group 18</vt:lpstr>
      <vt:lpstr>Background</vt:lpstr>
      <vt:lpstr>Background</vt:lpstr>
      <vt:lpstr>Exact Need</vt:lpstr>
      <vt:lpstr>Project Scope</vt:lpstr>
      <vt:lpstr>Design Specifications</vt:lpstr>
      <vt:lpstr>Design Specifications</vt:lpstr>
      <vt:lpstr>Existing Solutions: Website</vt:lpstr>
      <vt:lpstr>Existing Solutions: Website</vt:lpstr>
      <vt:lpstr>Existing Solutions: Apps</vt:lpstr>
      <vt:lpstr>Existing Solutions: Apps</vt:lpstr>
      <vt:lpstr>Existing Solutions: Patents</vt:lpstr>
      <vt:lpstr>Design Schedule</vt:lpstr>
      <vt:lpstr>Team Responsibilities </vt:lpstr>
      <vt:lpstr>Questions?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2016-10-08T15:47:22Z</dcterms:created>
  <dcterms:modified xsi:type="dcterms:W3CDTF">2016-10-12T09:11:30Z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