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89" r:id="rId13"/>
    <p:sldId id="290" r:id="rId14"/>
    <p:sldId id="291" r:id="rId15"/>
    <p:sldId id="292" r:id="rId16"/>
    <p:sldId id="293" r:id="rId17"/>
    <p:sldId id="286" r:id="rId18"/>
    <p:sldId id="287" r:id="rId19"/>
    <p:sldId id="288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67"/>
    <a:srgbClr val="FF9A1E"/>
    <a:srgbClr val="00376C"/>
    <a:srgbClr val="C1253E"/>
    <a:srgbClr val="468A84"/>
    <a:srgbClr val="9CAFB6"/>
    <a:srgbClr val="707E83"/>
    <a:srgbClr val="9ECAD9"/>
    <a:srgbClr val="D5F1F0"/>
    <a:srgbClr val="B0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683"/>
  </p:normalViewPr>
  <p:slideViewPr>
    <p:cSldViewPr snapToGrid="0" snapToObjects="1">
      <p:cViewPr varScale="1">
        <p:scale>
          <a:sx n="115" d="100"/>
          <a:sy n="115" d="100"/>
        </p:scale>
        <p:origin x="200" y="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65376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43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base"/>
            <a:r>
              <a:rPr lang="en-US" sz="1600" dirty="0" smtClean="0">
                <a:latin typeface="Gill Sans MT"/>
                <a:cs typeface="Gill Sans MT"/>
              </a:rPr>
              <a:t>Survey Testing: size of display elements, usability </a:t>
            </a:r>
          </a:p>
          <a:p>
            <a:pPr lvl="1" fontAlgn="base"/>
            <a:r>
              <a:rPr lang="en-US" sz="1600" dirty="0" smtClean="0">
                <a:latin typeface="Gill Sans MT"/>
                <a:cs typeface="Gill Sans MT"/>
              </a:rPr>
              <a:t>Student</a:t>
            </a:r>
            <a:r>
              <a:rPr lang="en-US" sz="1600" baseline="0" dirty="0" smtClean="0">
                <a:latin typeface="Gill Sans MT"/>
                <a:cs typeface="Gill Sans MT"/>
              </a:rPr>
              <a:t> Testing: </a:t>
            </a:r>
            <a:r>
              <a:rPr lang="en-US" sz="1600" dirty="0" smtClean="0">
                <a:latin typeface="Gill Sans MT"/>
                <a:cs typeface="Gill Sans MT"/>
              </a:rPr>
              <a:t>In classroom devices, ease of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9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Latency: &lt;1 sec</a:t>
            </a:r>
          </a:p>
          <a:p>
            <a:pPr fontAlgn="base"/>
            <a:r>
              <a:rPr lang="en-US" dirty="0" smtClean="0"/>
              <a:t>Number of clicks:</a:t>
            </a:r>
            <a:r>
              <a:rPr lang="en-US" baseline="0" dirty="0" smtClean="0"/>
              <a:t> &lt;4 for all students</a:t>
            </a:r>
          </a:p>
          <a:p>
            <a:pPr fontAlgn="base"/>
            <a:r>
              <a:rPr lang="en-US" baseline="0" dirty="0" err="1" smtClean="0"/>
              <a:t>Minimise</a:t>
            </a:r>
            <a:r>
              <a:rPr lang="en-US" baseline="0" dirty="0" smtClean="0"/>
              <a:t> time required for teachers and students to reach activities and navigate website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4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3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918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713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711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21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4/25/17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6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359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444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662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4/25/17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355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4/25/17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445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3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/>
          </p:cNvSpPr>
          <p:nvPr/>
        </p:nvSpPr>
        <p:spPr bwMode="blackWhite">
          <a:xfrm>
            <a:off x="0" y="0"/>
            <a:ext cx="9144000" cy="5143500"/>
          </a:xfrm>
          <a:prstGeom prst="rect">
            <a:avLst/>
          </a:prstGeom>
          <a:solidFill>
            <a:srgbClr val="045A67"/>
          </a:solidFill>
          <a:ln w="38100" cap="sq">
            <a:solidFill>
              <a:srgbClr val="045A67"/>
            </a:solidFill>
            <a:miter lim="800000"/>
          </a:ln>
        </p:spPr>
        <p:txBody>
          <a:bodyPr vert="horz" lIns="91425" tIns="91425" rIns="91425" bIns="91425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50" kern="1200" cap="all" spc="15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solidFill>
            <a:srgbClr val="F2F2F2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dirty="0" err="1" smtClean="0"/>
              <a:t>C</a:t>
            </a:r>
            <a:r>
              <a:rPr lang="en" sz="4500" dirty="0" err="1" smtClean="0"/>
              <a:t>ogno</a:t>
            </a:r>
            <a:r>
              <a:rPr lang="en" sz="6000" dirty="0" err="1" smtClean="0"/>
              <a:t>D</a:t>
            </a:r>
            <a:r>
              <a:rPr lang="en" sz="4500" dirty="0" err="1" smtClean="0"/>
              <a:t>ojo</a:t>
            </a:r>
            <a:endParaRPr lang="en" sz="45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Carlie Abraham, </a:t>
            </a:r>
            <a:r>
              <a:rPr lang="en" dirty="0" err="1"/>
              <a:t>Yanlin</a:t>
            </a:r>
            <a:r>
              <a:rPr lang="en" dirty="0"/>
              <a:t> Ho, Tong Yu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Website Demo</a:t>
            </a:r>
            <a:endParaRPr lang="en" sz="4000" dirty="0">
              <a:solidFill>
                <a:schemeClr val="bg1"/>
              </a:solidFill>
            </a:endParaRPr>
          </a:p>
        </p:txBody>
      </p:sp>
      <p:pic>
        <p:nvPicPr>
          <p:cNvPr id="7" name="Shape 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98260" y="933009"/>
            <a:ext cx="6192253" cy="39598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41769" y="4764505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" dirty="0"/>
              <a:t>http://www.cognodojo.com:3456/</a:t>
            </a:r>
            <a:r>
              <a:rPr lang="en" dirty="0" err="1"/>
              <a:t>loginform.html</a:t>
            </a:r>
            <a:endParaRPr lang="e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Design Specifications</a:t>
            </a: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" y="1060221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" y="1732867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431660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Ease of Use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146495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4" y="3845288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537750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Customizability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322204"/>
              </p:ext>
            </p:extLst>
          </p:nvPr>
        </p:nvGraphicFramePr>
        <p:xfrm>
          <a:off x="1850710" y="1034495"/>
          <a:ext cx="7192927" cy="39416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8761"/>
                <a:gridCol w="5174166"/>
              </a:tblGrid>
              <a:tr h="60663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Design Specification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Requirements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Availability to the Client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 browser, screen size compatibility.</a:t>
                      </a:r>
                      <a:endParaRPr lang="en-US" sz="1600" dirty="0"/>
                    </a:p>
                  </a:txBody>
                  <a:tcPr/>
                </a:tc>
              </a:tr>
              <a:tr h="56203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Size</a:t>
                      </a:r>
                      <a:r>
                        <a:rPr lang="en-US" sz="1600" baseline="0" dirty="0" smtClean="0"/>
                        <a:t> of display elements &gt; 100px, 15px separation between elements, Font &gt; 30px</a:t>
                      </a:r>
                      <a:endParaRPr lang="en-US" sz="1600" dirty="0" smtClean="0"/>
                    </a:p>
                  </a:txBody>
                  <a:tcPr/>
                </a:tc>
              </a:tr>
              <a:tr h="59184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Ease of use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Minimize navigation time, latency less than 1.5 seconds,</a:t>
                      </a:r>
                      <a:r>
                        <a:rPr lang="en-US" sz="1600" baseline="0" dirty="0" smtClean="0"/>
                        <a:t> intuitive flow</a:t>
                      </a:r>
                      <a:endParaRPr lang="en-US" sz="1600" dirty="0"/>
                    </a:p>
                  </a:txBody>
                  <a:tcPr/>
                </a:tc>
              </a:tr>
              <a:tr h="4471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Accessibility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Color blindness</a:t>
                      </a:r>
                      <a:r>
                        <a:rPr lang="en-US" sz="1600" baseline="0" dirty="0" smtClean="0"/>
                        <a:t> accessibility, color contrast &gt; 3:1</a:t>
                      </a:r>
                      <a:endParaRPr lang="en-US" sz="1600" dirty="0"/>
                    </a:p>
                  </a:txBody>
                  <a:tcPr/>
                </a:tc>
              </a:tr>
              <a:tr h="4471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Security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Protect</a:t>
                      </a:r>
                      <a:r>
                        <a:rPr lang="en-US" sz="1600" baseline="0" dirty="0" smtClean="0"/>
                        <a:t> student and teacher information</a:t>
                      </a:r>
                      <a:endParaRPr lang="en-US" sz="1600" dirty="0"/>
                    </a:p>
                  </a:txBody>
                  <a:tcPr/>
                </a:tc>
              </a:tr>
              <a:tr h="6572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Customizability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Customization</a:t>
                      </a:r>
                      <a:r>
                        <a:rPr lang="en-US" sz="1600" baseline="0" dirty="0" smtClean="0"/>
                        <a:t> of website by teachers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2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Verification and Validation</a:t>
            </a: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4537750"/>
            <a:ext cx="1600200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77669" y="1183906"/>
            <a:ext cx="31283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800" b="1" dirty="0">
                <a:latin typeface="Gill Sans MT"/>
                <a:cs typeface="Gill Sans MT"/>
              </a:rPr>
              <a:t>Survey for teachers</a:t>
            </a:r>
          </a:p>
          <a:p>
            <a:pPr marL="285750" lvl="1" indent="-285750" fontAlgn="base">
              <a:buFont typeface="Wingdings" charset="2"/>
              <a:buChar char="v"/>
            </a:pPr>
            <a:r>
              <a:rPr lang="en-US" sz="1600" dirty="0">
                <a:latin typeface="Gill Sans MT"/>
                <a:cs typeface="Gill Sans MT"/>
              </a:rPr>
              <a:t>Average: 4+ out of 5 on all </a:t>
            </a:r>
            <a:r>
              <a:rPr lang="en-US" sz="1600" dirty="0" smtClean="0">
                <a:latin typeface="Gill Sans MT"/>
                <a:cs typeface="Gill Sans MT"/>
              </a:rPr>
              <a:t>questions</a:t>
            </a:r>
          </a:p>
          <a:p>
            <a:pPr marL="285750" lvl="1" indent="-285750" fontAlgn="base">
              <a:buFont typeface="Wingdings" charset="2"/>
              <a:buChar char="v"/>
            </a:pPr>
            <a:r>
              <a:rPr lang="en-US" sz="1600" dirty="0" smtClean="0">
                <a:latin typeface="Gill Sans MT"/>
                <a:cs typeface="Gill Sans MT"/>
              </a:rPr>
              <a:t>Asked about: size of elements, ease of use, font and image choices, etc.</a:t>
            </a:r>
          </a:p>
          <a:p>
            <a:pPr marL="285750" lvl="1" indent="-285750" fontAlgn="base">
              <a:buFont typeface="Wingdings" charset="2"/>
              <a:buChar char="v"/>
            </a:pPr>
            <a:endParaRPr lang="en-US" sz="1600" dirty="0">
              <a:latin typeface="Gill Sans MT"/>
              <a:cs typeface="Gill Sans MT"/>
            </a:endParaRPr>
          </a:p>
          <a:p>
            <a:pPr fontAlgn="base"/>
            <a:r>
              <a:rPr lang="en-US" sz="1800" b="1" dirty="0">
                <a:latin typeface="Gill Sans MT"/>
                <a:cs typeface="Gill Sans MT"/>
              </a:rPr>
              <a:t>Tests with children</a:t>
            </a:r>
          </a:p>
          <a:p>
            <a:pPr marL="285750" indent="-285750" fontAlgn="base">
              <a:buFont typeface="Wingdings" charset="2"/>
              <a:buChar char="v"/>
            </a:pPr>
            <a:r>
              <a:rPr lang="en-US" sz="1600" dirty="0">
                <a:latin typeface="Gill Sans MT"/>
                <a:cs typeface="Gill Sans MT"/>
              </a:rPr>
              <a:t>Special needs students</a:t>
            </a:r>
          </a:p>
          <a:p>
            <a:pPr marL="285750" indent="-285750" fontAlgn="base">
              <a:buFont typeface="Wingdings" charset="2"/>
              <a:buChar char="v"/>
            </a:pPr>
            <a:r>
              <a:rPr lang="en-US" sz="1600" dirty="0">
                <a:latin typeface="Gill Sans MT"/>
                <a:cs typeface="Gill Sans MT"/>
              </a:rPr>
              <a:t>6 year old </a:t>
            </a:r>
            <a:r>
              <a:rPr lang="en-US" sz="1600" dirty="0" smtClean="0">
                <a:latin typeface="Gill Sans MT"/>
                <a:cs typeface="Gill Sans MT"/>
              </a:rPr>
              <a:t>girl</a:t>
            </a:r>
          </a:p>
          <a:p>
            <a:pPr lvl="1" fontAlgn="base"/>
            <a:endParaRPr lang="en-US" sz="1600" dirty="0">
              <a:latin typeface="Gill Sans MT"/>
              <a:cs typeface="Gill Sans MT"/>
            </a:endParaRPr>
          </a:p>
          <a:p>
            <a:endParaRPr lang="en-US" sz="1600" dirty="0">
              <a:latin typeface="Gill Sans MT"/>
              <a:cs typeface="Gill Sans M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486150" y="1978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08361"/>
              </p:ext>
            </p:extLst>
          </p:nvPr>
        </p:nvGraphicFramePr>
        <p:xfrm>
          <a:off x="5651567" y="1182018"/>
          <a:ext cx="3231686" cy="28799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7616"/>
                <a:gridCol w="1314070"/>
              </a:tblGrid>
              <a:tr h="5562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Category</a:t>
                      </a:r>
                      <a:endParaRPr lang="en-US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8880" marR="98880" marT="49440" marB="49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Avg. Score</a:t>
                      </a:r>
                      <a:endParaRPr lang="en-US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8880" marR="98880" marT="49440" marB="49440" anchor="ctr"/>
                </a:tc>
              </a:tr>
              <a:tr h="56031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General Impressions</a:t>
                      </a:r>
                      <a:endParaRPr lang="en-US" sz="1500" dirty="0"/>
                    </a:p>
                  </a:txBody>
                  <a:tcPr marL="98880" marR="98880" marT="49440" marB="49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4.22</a:t>
                      </a:r>
                      <a:endParaRPr lang="en-US" sz="1500" dirty="0"/>
                    </a:p>
                  </a:txBody>
                  <a:tcPr marL="98880" marR="98880" marT="49440" marB="49440" anchor="ctr"/>
                </a:tc>
              </a:tr>
              <a:tr h="56031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Student Homepage</a:t>
                      </a:r>
                      <a:endParaRPr lang="en-US" sz="1500" dirty="0"/>
                    </a:p>
                  </a:txBody>
                  <a:tcPr marL="98880" marR="98880" marT="49440" marB="49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4.48</a:t>
                      </a:r>
                      <a:endParaRPr lang="en-US" sz="1500" dirty="0"/>
                    </a:p>
                  </a:txBody>
                  <a:tcPr marL="98880" marR="98880" marT="49440" marB="49440" anchor="ctr"/>
                </a:tc>
              </a:tr>
              <a:tr h="40101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Activity Menus</a:t>
                      </a:r>
                      <a:endParaRPr lang="en-US" sz="1500" dirty="0"/>
                    </a:p>
                  </a:txBody>
                  <a:tcPr marL="98880" marR="98880" marT="49440" marB="49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4.54</a:t>
                      </a:r>
                      <a:endParaRPr lang="en-US" sz="1500" dirty="0"/>
                    </a:p>
                  </a:txBody>
                  <a:tcPr marL="98880" marR="98880" marT="49440" marB="49440" anchor="ctr"/>
                </a:tc>
              </a:tr>
              <a:tr h="40101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Interaction Pages</a:t>
                      </a:r>
                      <a:endParaRPr lang="en-US" sz="1500" dirty="0"/>
                    </a:p>
                  </a:txBody>
                  <a:tcPr marL="98880" marR="98880" marT="49440" marB="49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4.45</a:t>
                      </a:r>
                      <a:endParaRPr lang="en-US" sz="1500" dirty="0"/>
                    </a:p>
                  </a:txBody>
                  <a:tcPr marL="98880" marR="98880" marT="49440" marB="49440" anchor="ctr"/>
                </a:tc>
              </a:tr>
              <a:tr h="40101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Teacher Pages</a:t>
                      </a:r>
                      <a:endParaRPr lang="en-US" sz="1500" dirty="0"/>
                    </a:p>
                  </a:txBody>
                  <a:tcPr marL="98880" marR="98880" marT="49440" marB="49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4.83</a:t>
                      </a:r>
                      <a:endParaRPr lang="en-US" sz="1500" dirty="0"/>
                    </a:p>
                  </a:txBody>
                  <a:tcPr marL="98880" marR="98880" marT="49440" marB="49440" anchor="ctr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-5" y="1060221"/>
            <a:ext cx="1920240" cy="481263"/>
          </a:xfrm>
          <a:prstGeom prst="rect">
            <a:avLst/>
          </a:prstGeom>
          <a:solidFill>
            <a:srgbClr val="707E83"/>
          </a:solidFill>
          <a:ln>
            <a:solidFill>
              <a:srgbClr val="707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" y="1732867"/>
            <a:ext cx="1920240" cy="481263"/>
          </a:xfrm>
          <a:prstGeom prst="rect">
            <a:avLst/>
          </a:prstGeom>
          <a:solidFill>
            <a:srgbClr val="707E83"/>
          </a:solidFill>
          <a:ln>
            <a:solidFill>
              <a:srgbClr val="707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-1" y="2431660"/>
            <a:ext cx="1920240" cy="481263"/>
          </a:xfrm>
          <a:prstGeom prst="rect">
            <a:avLst/>
          </a:prstGeom>
          <a:solidFill>
            <a:srgbClr val="707E83"/>
          </a:solidFill>
          <a:ln>
            <a:solidFill>
              <a:srgbClr val="707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Ease of Use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3146495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-4" y="3845288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4537750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Customizability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Verification and Validation</a:t>
            </a: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4537750"/>
            <a:ext cx="1600200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5" y="1060221"/>
            <a:ext cx="1600200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" y="1732867"/>
            <a:ext cx="1600200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-1" y="2431660"/>
            <a:ext cx="1920240" cy="481263"/>
          </a:xfrm>
          <a:prstGeom prst="rect">
            <a:avLst/>
          </a:prstGeom>
          <a:solidFill>
            <a:srgbClr val="707E83"/>
          </a:solidFill>
          <a:ln>
            <a:solidFill>
              <a:srgbClr val="707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Ease of Use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3146495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-4" y="3845288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4537750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Customizability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93581" y="1541484"/>
            <a:ext cx="4631218" cy="3132859"/>
            <a:chOff x="4159405" y="2009674"/>
            <a:chExt cx="4872301" cy="3034096"/>
          </a:xfrm>
        </p:grpSpPr>
        <p:pic>
          <p:nvPicPr>
            <p:cNvPr id="13" name="Shape 82" descr="Copy of Flow Diagram.pptx.jpg"/>
            <p:cNvPicPr preferRelativeResize="0"/>
            <p:nvPr/>
          </p:nvPicPr>
          <p:blipFill rotWithShape="1">
            <a:blip r:embed="rId3">
              <a:alphaModFix/>
            </a:blip>
            <a:srcRect l="5971" r="5547"/>
            <a:stretch/>
          </p:blipFill>
          <p:spPr>
            <a:xfrm>
              <a:off x="4159405" y="2009674"/>
              <a:ext cx="4872301" cy="3034096"/>
            </a:xfrm>
            <a:prstGeom prst="rect">
              <a:avLst/>
            </a:prstGeom>
            <a:noFill/>
            <a:ln w="38100">
              <a:solidFill>
                <a:srgbClr val="045A67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074892">
              <a:off x="4615023" y="2274800"/>
              <a:ext cx="560565" cy="48226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074892">
              <a:off x="4672531" y="2861495"/>
              <a:ext cx="560565" cy="48226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3130257" flipH="1">
              <a:off x="6085186" y="3073722"/>
              <a:ext cx="784546" cy="411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525108" flipH="1">
              <a:off x="6898151" y="3753303"/>
              <a:ext cx="560565" cy="48226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525108" flipH="1">
              <a:off x="6898151" y="4387221"/>
              <a:ext cx="560565" cy="482262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974901" y="1458667"/>
            <a:ext cx="25179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800" b="1" dirty="0" smtClean="0">
                <a:latin typeface="Gill Sans MT"/>
                <a:cs typeface="Gill Sans MT"/>
              </a:rPr>
              <a:t>Latency</a:t>
            </a:r>
            <a:endParaRPr lang="en-US" sz="1600" dirty="0" smtClean="0">
              <a:latin typeface="Gill Sans MT"/>
              <a:cs typeface="Gill Sans MT"/>
            </a:endParaRPr>
          </a:p>
          <a:p>
            <a:pPr marL="285750" lvl="1" indent="-285750" fontAlgn="base">
              <a:buFont typeface="Wingdings" charset="2"/>
              <a:buChar char="v"/>
            </a:pPr>
            <a:r>
              <a:rPr lang="en-US" sz="1600" dirty="0" smtClean="0">
                <a:latin typeface="Gill Sans MT"/>
                <a:cs typeface="Gill Sans MT"/>
              </a:rPr>
              <a:t>Time of content to load on each page</a:t>
            </a:r>
          </a:p>
          <a:p>
            <a:pPr marL="285750" lvl="1" indent="-285750" fontAlgn="base">
              <a:buFont typeface="Wingdings" charset="2"/>
              <a:buChar char="v"/>
            </a:pPr>
            <a:r>
              <a:rPr lang="en-US" sz="1600" dirty="0" smtClean="0">
                <a:latin typeface="Gill Sans MT"/>
                <a:cs typeface="Gill Sans MT"/>
              </a:rPr>
              <a:t>Achieved &lt; 0.5 seconds</a:t>
            </a:r>
            <a:endParaRPr lang="en-US" sz="1600" dirty="0">
              <a:latin typeface="Gill Sans MT"/>
              <a:cs typeface="Gill Sans MT"/>
            </a:endParaRPr>
          </a:p>
          <a:p>
            <a:pPr lvl="1" fontAlgn="base"/>
            <a:endParaRPr lang="en-US" sz="1600" dirty="0">
              <a:latin typeface="Gill Sans MT"/>
              <a:cs typeface="Gill Sans MT"/>
            </a:endParaRPr>
          </a:p>
          <a:p>
            <a:pPr fontAlgn="base"/>
            <a:r>
              <a:rPr lang="en-US" sz="1800" b="1" dirty="0" smtClean="0">
                <a:latin typeface="Gill Sans MT"/>
                <a:cs typeface="Gill Sans MT"/>
              </a:rPr>
              <a:t>Navigation Time</a:t>
            </a:r>
            <a:endParaRPr lang="en-US" sz="1600" dirty="0">
              <a:latin typeface="Gill Sans MT"/>
              <a:cs typeface="Gill Sans MT"/>
            </a:endParaRPr>
          </a:p>
          <a:p>
            <a:pPr marL="285750" lvl="1" indent="-285750" fontAlgn="base">
              <a:buFont typeface="Wingdings" charset="2"/>
              <a:buChar char="v"/>
            </a:pPr>
            <a:r>
              <a:rPr lang="en-US" sz="1600" dirty="0" smtClean="0">
                <a:latin typeface="Gill Sans MT"/>
                <a:cs typeface="Gill Sans MT"/>
              </a:rPr>
              <a:t>Count number of clicks</a:t>
            </a:r>
          </a:p>
          <a:p>
            <a:pPr marL="285750" lvl="1" indent="-285750" fontAlgn="base">
              <a:buFont typeface="Wingdings" charset="2"/>
              <a:buChar char="v"/>
            </a:pPr>
            <a:r>
              <a:rPr lang="en-US" sz="1600" dirty="0" smtClean="0">
                <a:latin typeface="Gill Sans MT"/>
                <a:cs typeface="Gill Sans MT"/>
              </a:rPr>
              <a:t>No more than 5 clicks to any page</a:t>
            </a:r>
            <a:endParaRPr lang="en-US" sz="1600" dirty="0">
              <a:latin typeface="Gill Sans MT"/>
              <a:cs typeface="Gill Sans MT"/>
            </a:endParaRPr>
          </a:p>
          <a:p>
            <a:endParaRPr lang="en-US" sz="16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2254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Verification and Validation</a:t>
            </a:r>
            <a:endParaRPr lang="en" sz="4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8155408_1789100334740284_1396620186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09" y="3147718"/>
            <a:ext cx="4572000" cy="18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8143176_1789100338073617_1822102470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57" y="1060221"/>
            <a:ext cx="4572000" cy="20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-4" y="1060221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4" y="1732867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2431660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Ease of Use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-1" y="3146495"/>
            <a:ext cx="1920240" cy="481263"/>
          </a:xfrm>
          <a:prstGeom prst="rect">
            <a:avLst/>
          </a:prstGeom>
          <a:solidFill>
            <a:srgbClr val="707E83"/>
          </a:solidFill>
          <a:ln>
            <a:solidFill>
              <a:srgbClr val="707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4" y="3845288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4537750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Customizability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20239" y="1159050"/>
            <a:ext cx="25179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800" b="1" dirty="0" smtClean="0">
                <a:latin typeface="Gill Sans MT"/>
                <a:cs typeface="Gill Sans MT"/>
              </a:rPr>
              <a:t>Color Blindness Accessibility</a:t>
            </a:r>
            <a:endParaRPr lang="en-US" sz="1600" dirty="0" smtClean="0">
              <a:latin typeface="Gill Sans MT"/>
              <a:cs typeface="Gill Sans MT"/>
            </a:endParaRPr>
          </a:p>
          <a:p>
            <a:pPr marL="285750" lvl="1" indent="-285750" fontAlgn="base">
              <a:buFont typeface="Wingdings" charset="2"/>
              <a:buChar char="v"/>
            </a:pPr>
            <a:r>
              <a:rPr lang="en-US" sz="1600" dirty="0" smtClean="0">
                <a:latin typeface="Gill Sans MT"/>
                <a:cs typeface="Gill Sans MT"/>
              </a:rPr>
              <a:t>Color filter tests</a:t>
            </a:r>
            <a:endParaRPr lang="en-US" sz="1600" dirty="0">
              <a:latin typeface="Gill Sans MT"/>
              <a:cs typeface="Gill Sans MT"/>
            </a:endParaRPr>
          </a:p>
          <a:p>
            <a:pPr marL="285750" lvl="1" indent="-285750" fontAlgn="base">
              <a:buFont typeface="Wingdings" charset="2"/>
              <a:buChar char="v"/>
            </a:pPr>
            <a:r>
              <a:rPr lang="en-US" sz="1600" dirty="0" err="1" smtClean="0">
                <a:latin typeface="Gill Sans MT"/>
                <a:cs typeface="Gill Sans MT"/>
              </a:rPr>
              <a:t>Protanopia</a:t>
            </a:r>
            <a:r>
              <a:rPr lang="en-US" sz="1600" dirty="0" smtClean="0">
                <a:latin typeface="Gill Sans MT"/>
                <a:cs typeface="Gill Sans MT"/>
              </a:rPr>
              <a:t> (red-blind), </a:t>
            </a:r>
            <a:r>
              <a:rPr lang="en-US" sz="1600" dirty="0" err="1" smtClean="0">
                <a:latin typeface="Gill Sans MT"/>
                <a:cs typeface="Gill Sans MT"/>
              </a:rPr>
              <a:t>Deuteranopia</a:t>
            </a:r>
            <a:r>
              <a:rPr lang="en-US" sz="1600" dirty="0" smtClean="0">
                <a:latin typeface="Gill Sans MT"/>
                <a:cs typeface="Gill Sans MT"/>
              </a:rPr>
              <a:t> (green-blind), and </a:t>
            </a:r>
            <a:r>
              <a:rPr lang="en-US" sz="1600" dirty="0" err="1" smtClean="0">
                <a:latin typeface="Gill Sans MT"/>
                <a:cs typeface="Gill Sans MT"/>
              </a:rPr>
              <a:t>Tritanopia</a:t>
            </a:r>
            <a:r>
              <a:rPr lang="en-US" sz="1600" dirty="0" smtClean="0">
                <a:latin typeface="Gill Sans MT"/>
                <a:cs typeface="Gill Sans MT"/>
              </a:rPr>
              <a:t> (blue-blind)</a:t>
            </a:r>
            <a:endParaRPr lang="en-US" sz="1600" dirty="0">
              <a:latin typeface="Gill Sans MT"/>
              <a:cs typeface="Gill Sans MT"/>
            </a:endParaRPr>
          </a:p>
          <a:p>
            <a:pPr lvl="1" fontAlgn="base"/>
            <a:endParaRPr lang="en-US" sz="1600" dirty="0">
              <a:latin typeface="Gill Sans MT"/>
              <a:cs typeface="Gill Sans MT"/>
            </a:endParaRPr>
          </a:p>
          <a:p>
            <a:endParaRPr lang="en-US" sz="16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3823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Verification and Validation</a:t>
            </a: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920239" y="1415338"/>
            <a:ext cx="2426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Gill Sans MT"/>
                <a:cs typeface="Gill Sans MT"/>
              </a:rPr>
              <a:t>Color </a:t>
            </a:r>
            <a:r>
              <a:rPr lang="en-US" sz="1800" b="1" u="sng" dirty="0" smtClean="0">
                <a:latin typeface="Gill Sans MT"/>
                <a:cs typeface="Gill Sans MT"/>
              </a:rPr>
              <a:t>Contrast</a:t>
            </a:r>
          </a:p>
          <a:p>
            <a:endParaRPr lang="en-US" sz="1800" b="1" dirty="0" smtClean="0">
              <a:latin typeface="Gill Sans MT"/>
              <a:cs typeface="Gill Sans MT"/>
            </a:endParaRPr>
          </a:p>
          <a:p>
            <a:r>
              <a:rPr lang="en-US" sz="1800" b="1" dirty="0" smtClean="0">
                <a:latin typeface="Gill Sans MT"/>
                <a:cs typeface="Gill Sans MT"/>
              </a:rPr>
              <a:t>WCAG Guidelines: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1800" b="1" dirty="0" smtClean="0">
                <a:latin typeface="Gill Sans MT"/>
                <a:cs typeface="Gill Sans MT"/>
              </a:rPr>
              <a:t>AA</a:t>
            </a:r>
            <a:r>
              <a:rPr lang="en-US" sz="1800" dirty="0" smtClean="0">
                <a:latin typeface="Gill Sans MT"/>
                <a:cs typeface="Gill Sans MT"/>
              </a:rPr>
              <a:t> requires 4.5:1 for small text, 3:1 for large </a:t>
            </a:r>
            <a:r>
              <a:rPr lang="en-US" sz="1800" dirty="0" smtClean="0">
                <a:latin typeface="Gill Sans MT"/>
                <a:cs typeface="Gill Sans MT"/>
              </a:rPr>
              <a:t>text</a:t>
            </a:r>
          </a:p>
          <a:p>
            <a:pPr marL="285750" indent="-285750">
              <a:buFont typeface="Wingdings" charset="2"/>
              <a:buChar char="v"/>
            </a:pPr>
            <a:endParaRPr lang="en-US" sz="1800" dirty="0">
              <a:latin typeface="Gill Sans MT"/>
              <a:cs typeface="Gill Sans MT"/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1800" b="1" dirty="0" smtClean="0">
                <a:latin typeface="Gill Sans MT"/>
                <a:cs typeface="Gill Sans MT"/>
              </a:rPr>
              <a:t>AAA </a:t>
            </a:r>
            <a:r>
              <a:rPr lang="en-US" sz="1800" dirty="0" smtClean="0">
                <a:latin typeface="Gill Sans MT"/>
                <a:cs typeface="Gill Sans MT"/>
              </a:rPr>
              <a:t>requires 7:</a:t>
            </a:r>
            <a:r>
              <a:rPr lang="en-US" sz="1800" dirty="0">
                <a:latin typeface="Gill Sans MT"/>
                <a:cs typeface="Gill Sans MT"/>
              </a:rPr>
              <a:t>1 for small text, </a:t>
            </a:r>
            <a:r>
              <a:rPr lang="en-US" sz="1800" dirty="0" smtClean="0">
                <a:latin typeface="Gill Sans MT"/>
                <a:cs typeface="Gill Sans MT"/>
              </a:rPr>
              <a:t>4.5:</a:t>
            </a:r>
            <a:r>
              <a:rPr lang="en-US" sz="1800" dirty="0">
                <a:latin typeface="Gill Sans MT"/>
                <a:cs typeface="Gill Sans MT"/>
              </a:rPr>
              <a:t>1 for large text</a:t>
            </a:r>
          </a:p>
          <a:p>
            <a:endParaRPr lang="en-US" sz="1800" dirty="0" smtClean="0">
              <a:latin typeface="Gill Sans MT"/>
              <a:cs typeface="Gill Sans MT"/>
            </a:endParaRPr>
          </a:p>
          <a:p>
            <a:endParaRPr lang="en-US" sz="1800" dirty="0">
              <a:latin typeface="Gill Sans MT"/>
              <a:cs typeface="Gill Sans MT"/>
            </a:endParaRPr>
          </a:p>
          <a:p>
            <a:endParaRPr lang="en-US" sz="1800" dirty="0">
              <a:latin typeface="Gill Sans MT"/>
              <a:cs typeface="Gill Sans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" y="1060221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4" y="1732867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431660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Ease of Use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1" y="3146495"/>
            <a:ext cx="1920240" cy="481263"/>
          </a:xfrm>
          <a:prstGeom prst="rect">
            <a:avLst/>
          </a:prstGeom>
          <a:solidFill>
            <a:srgbClr val="707E83"/>
          </a:solidFill>
          <a:ln>
            <a:solidFill>
              <a:srgbClr val="707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4" y="3845288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4537750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Customizability</a:t>
            </a:r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190070"/>
              </p:ext>
            </p:extLst>
          </p:nvPr>
        </p:nvGraphicFramePr>
        <p:xfrm>
          <a:off x="4371278" y="1335000"/>
          <a:ext cx="4505094" cy="30652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1698"/>
                <a:gridCol w="1501698"/>
                <a:gridCol w="1501698"/>
              </a:tblGrid>
              <a:tr h="344880">
                <a:tc>
                  <a:txBody>
                    <a:bodyPr/>
                    <a:lstStyle/>
                    <a:p>
                      <a:r>
                        <a:rPr lang="en-US" dirty="0" smtClean="0"/>
                        <a:t>Display Element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 Contrast</a:t>
                      </a:r>
                      <a:endParaRPr lang="en-US" dirty="0"/>
                    </a:p>
                  </a:txBody>
                  <a:tcPr anchor="ctr"/>
                </a:tc>
              </a:tr>
              <a:tr h="344880">
                <a:tc>
                  <a:txBody>
                    <a:bodyPr/>
                    <a:lstStyle/>
                    <a:p>
                      <a:r>
                        <a:rPr lang="en-US" dirty="0" smtClean="0"/>
                        <a:t>Header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7.86:1</a:t>
                      </a:r>
                      <a:endParaRPr lang="en-US" dirty="0"/>
                    </a:p>
                  </a:txBody>
                  <a:tcPr anchor="ctr"/>
                </a:tc>
              </a:tr>
              <a:tr h="344880">
                <a:tc>
                  <a:txBody>
                    <a:bodyPr/>
                    <a:lstStyle/>
                    <a:p>
                      <a:r>
                        <a:rPr lang="en-US" dirty="0" smtClean="0"/>
                        <a:t>Songs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4.02:1</a:t>
                      </a:r>
                      <a:endParaRPr lang="en-US" dirty="0"/>
                    </a:p>
                  </a:txBody>
                  <a:tcPr anchor="ctr"/>
                </a:tc>
              </a:tr>
              <a:tr h="344880">
                <a:tc>
                  <a:txBody>
                    <a:bodyPr/>
                    <a:lstStyle/>
                    <a:p>
                      <a:r>
                        <a:rPr lang="en-US" dirty="0" smtClean="0"/>
                        <a:t>Videos</a:t>
                      </a:r>
                    </a:p>
                    <a:p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6.63:1</a:t>
                      </a:r>
                      <a:endParaRPr lang="en-US" dirty="0"/>
                    </a:p>
                  </a:txBody>
                  <a:tcPr anchor="ctr"/>
                </a:tc>
              </a:tr>
              <a:tr h="344880">
                <a:tc>
                  <a:txBody>
                    <a:bodyPr/>
                    <a:lstStyle/>
                    <a:p>
                      <a:r>
                        <a:rPr lang="en-US" dirty="0" smtClean="0"/>
                        <a:t>Stories</a:t>
                      </a:r>
                    </a:p>
                    <a:p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11.81:1</a:t>
                      </a:r>
                      <a:endParaRPr lang="en-US" dirty="0"/>
                    </a:p>
                  </a:txBody>
                  <a:tcPr anchor="ctr"/>
                </a:tc>
              </a:tr>
              <a:tr h="344880">
                <a:tc>
                  <a:txBody>
                    <a:bodyPr/>
                    <a:lstStyle/>
                    <a:p>
                      <a:r>
                        <a:rPr lang="en-US" dirty="0" smtClean="0"/>
                        <a:t>Return &amp;</a:t>
                      </a:r>
                      <a:r>
                        <a:rPr lang="en-US" baseline="0" dirty="0" smtClean="0"/>
                        <a:t> Back </a:t>
                      </a:r>
                      <a:r>
                        <a:rPr lang="en-US" dirty="0" smtClean="0"/>
                        <a:t>Buttons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9.86:1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6213912" y="1733294"/>
            <a:ext cx="365760" cy="365760"/>
          </a:xfrm>
          <a:prstGeom prst="rect">
            <a:avLst/>
          </a:prstGeom>
          <a:solidFill>
            <a:srgbClr val="045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10142" y="1732867"/>
            <a:ext cx="3657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13912" y="2249207"/>
            <a:ext cx="365760" cy="365760"/>
          </a:xfrm>
          <a:prstGeom prst="rect">
            <a:avLst/>
          </a:prstGeom>
          <a:solidFill>
            <a:srgbClr val="468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710142" y="2248780"/>
            <a:ext cx="3657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19941" y="2765120"/>
            <a:ext cx="365760" cy="365760"/>
          </a:xfrm>
          <a:prstGeom prst="rect">
            <a:avLst/>
          </a:prstGeom>
          <a:solidFill>
            <a:srgbClr val="C125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16171" y="2764693"/>
            <a:ext cx="3657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19941" y="3262425"/>
            <a:ext cx="365760" cy="36576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16171" y="3261998"/>
            <a:ext cx="3657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213912" y="3844395"/>
            <a:ext cx="365760" cy="365760"/>
          </a:xfrm>
          <a:prstGeom prst="rect">
            <a:avLst/>
          </a:prstGeom>
          <a:solidFill>
            <a:srgbClr val="FF9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10142" y="3831873"/>
            <a:ext cx="365760" cy="365760"/>
          </a:xfrm>
          <a:prstGeom prst="rect">
            <a:avLst/>
          </a:prstGeom>
          <a:solidFill>
            <a:srgbClr val="045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Verification and Validation</a:t>
            </a: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" y="1060221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755170"/>
            <a:ext cx="1600200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431660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Accessibility Functions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146495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Customizability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4" y="3845288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4" y="1060221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4" y="1732867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431660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Ease of Use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146495"/>
            <a:ext cx="1604211" cy="481263"/>
          </a:xfrm>
          <a:prstGeom prst="rect">
            <a:avLst/>
          </a:prstGeom>
          <a:solidFill>
            <a:srgbClr val="9CAFB6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5" y="3845288"/>
            <a:ext cx="1920240" cy="481263"/>
          </a:xfrm>
          <a:prstGeom prst="rect">
            <a:avLst/>
          </a:prstGeom>
          <a:solidFill>
            <a:srgbClr val="707E83"/>
          </a:solidFill>
          <a:ln>
            <a:solidFill>
              <a:srgbClr val="707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" y="4537750"/>
            <a:ext cx="1920240" cy="481263"/>
          </a:xfrm>
          <a:prstGeom prst="rect">
            <a:avLst/>
          </a:prstGeom>
          <a:solidFill>
            <a:srgbClr val="707E83"/>
          </a:solidFill>
          <a:ln>
            <a:solidFill>
              <a:srgbClr val="707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Customizability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41984" y="1072316"/>
            <a:ext cx="56078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/>
            <a:r>
              <a:rPr lang="en-GB" sz="2400" b="1" dirty="0" smtClean="0">
                <a:latin typeface="Gill Sans MT"/>
                <a:cs typeface="Gill Sans MT"/>
              </a:rPr>
              <a:t>Security</a:t>
            </a:r>
          </a:p>
          <a:p>
            <a:pPr marL="685800" lvl="0" indent="-457200">
              <a:buFont typeface="Wingdings" charset="2"/>
              <a:buChar char="v"/>
            </a:pPr>
            <a:r>
              <a:rPr lang="en-GB" sz="2400" dirty="0" smtClean="0">
                <a:latin typeface="Gill Sans MT"/>
                <a:cs typeface="Gill Sans MT"/>
              </a:rPr>
              <a:t>Prevent third parties from accessing student information</a:t>
            </a:r>
            <a:endParaRPr lang="en" sz="2400" dirty="0">
              <a:latin typeface="Gill Sans MT"/>
              <a:cs typeface="Gill Sans MT"/>
            </a:endParaRPr>
          </a:p>
          <a:p>
            <a:pPr marL="685800" lvl="0" indent="-457200">
              <a:buFont typeface="Wingdings" charset="2"/>
              <a:buChar char="v"/>
            </a:pPr>
            <a:r>
              <a:rPr lang="en-GB" sz="2400" dirty="0" smtClean="0">
                <a:latin typeface="Gill Sans MT"/>
                <a:cs typeface="Gill Sans MT"/>
              </a:rPr>
              <a:t>Passwords are encrypted</a:t>
            </a:r>
            <a:endParaRPr lang="en" sz="2400" dirty="0">
              <a:latin typeface="Gill Sans MT"/>
              <a:cs typeface="Gill Sans MT"/>
            </a:endParaRPr>
          </a:p>
          <a:p>
            <a:pPr marL="228600" lvl="0"/>
            <a:endParaRPr lang="en-GB" sz="2400" dirty="0">
              <a:latin typeface="Gill Sans MT"/>
              <a:cs typeface="Gill Sans MT"/>
            </a:endParaRPr>
          </a:p>
          <a:p>
            <a:pPr marL="228600" lvl="0"/>
            <a:r>
              <a:rPr lang="en-GB" sz="2400" b="1" dirty="0" smtClean="0">
                <a:latin typeface="Gill Sans MT"/>
                <a:cs typeface="Gill Sans MT"/>
              </a:rPr>
              <a:t>Customizability</a:t>
            </a:r>
          </a:p>
          <a:p>
            <a:pPr marL="685800" lvl="0" indent="-457200">
              <a:buFont typeface="Wingdings" charset="2"/>
              <a:buChar char="v"/>
            </a:pPr>
            <a:r>
              <a:rPr lang="en-GB" sz="2400" dirty="0" smtClean="0">
                <a:latin typeface="Gill Sans MT"/>
                <a:cs typeface="Gill Sans MT"/>
              </a:rPr>
              <a:t>All content chosen and controlled by teachers</a:t>
            </a:r>
          </a:p>
          <a:p>
            <a:pPr marL="685800" lvl="0" indent="-457200">
              <a:buFont typeface="Wingdings" charset="2"/>
              <a:buChar char="v"/>
            </a:pPr>
            <a:endParaRPr lang="en" sz="24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508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Future Directions</a:t>
            </a: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174" y="1471962"/>
            <a:ext cx="77612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457200">
              <a:buFont typeface="Wingdings" charset="2"/>
              <a:buChar char="v"/>
            </a:pPr>
            <a:r>
              <a:rPr lang="en" sz="2800" dirty="0"/>
              <a:t>More categories of activities </a:t>
            </a:r>
          </a:p>
          <a:p>
            <a:pPr marL="685800" lvl="0" indent="-457200">
              <a:buFont typeface="Wingdings" charset="2"/>
              <a:buChar char="v"/>
            </a:pPr>
            <a:r>
              <a:rPr lang="en" sz="2800" dirty="0"/>
              <a:t>Incorporate different data formats </a:t>
            </a:r>
          </a:p>
          <a:p>
            <a:pPr marL="685800" lvl="0" indent="-457200">
              <a:buFont typeface="Wingdings" charset="2"/>
              <a:buChar char="v"/>
            </a:pPr>
            <a:r>
              <a:rPr lang="en" sz="2800" dirty="0"/>
              <a:t>Symbol system</a:t>
            </a:r>
          </a:p>
          <a:p>
            <a:pPr marL="685800" lvl="0" indent="-457200">
              <a:buFont typeface="Wingdings" charset="2"/>
              <a:buChar char="v"/>
            </a:pPr>
            <a:r>
              <a:rPr lang="en" sz="2800" dirty="0"/>
              <a:t>Text to speech options</a:t>
            </a:r>
          </a:p>
          <a:p>
            <a:pPr marL="685800" lvl="0" indent="-457200">
              <a:buFont typeface="Wingdings" charset="2"/>
              <a:buChar char="v"/>
            </a:pPr>
            <a:r>
              <a:rPr lang="en" sz="2800" dirty="0"/>
              <a:t>Group activities by classes</a:t>
            </a:r>
          </a:p>
          <a:p>
            <a:pPr marL="685800" lvl="0" indent="-457200">
              <a:buFont typeface="Wingdings" charset="2"/>
              <a:buChar char="v"/>
            </a:pPr>
            <a:r>
              <a:rPr lang="en" sz="2800" dirty="0"/>
              <a:t>Timed Activity </a:t>
            </a:r>
            <a:r>
              <a:rPr lang="en" sz="2800" dirty="0" smtClean="0"/>
              <a:t>Builders</a:t>
            </a:r>
            <a:endParaRPr lang="en" sz="2800" dirty="0">
              <a:solidFill>
                <a:srgbClr val="595959"/>
              </a:solidFill>
            </a:endParaRPr>
          </a:p>
          <a:p>
            <a:pPr marL="742950" lvl="0" indent="-514350">
              <a:buFont typeface="+mj-lt"/>
              <a:buAutoNum type="arabicPeriod"/>
            </a:pP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895513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Conclusion</a:t>
            </a: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174" y="1471962"/>
            <a:ext cx="7761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457200">
              <a:buFont typeface="Wingdings" charset="2"/>
              <a:buChar char="v"/>
            </a:pPr>
            <a:r>
              <a:rPr lang="en" sz="2800" dirty="0"/>
              <a:t>Coding experience</a:t>
            </a:r>
          </a:p>
          <a:p>
            <a:pPr marL="685800" lvl="0" indent="-457200">
              <a:buFont typeface="Wingdings" charset="2"/>
              <a:buChar char="v"/>
            </a:pPr>
            <a:r>
              <a:rPr lang="en" sz="2800" dirty="0"/>
              <a:t>Website development: Server-side, database, domains</a:t>
            </a:r>
          </a:p>
          <a:p>
            <a:pPr marL="685800" lvl="0" indent="-457200">
              <a:buFont typeface="Wingdings" charset="2"/>
              <a:buChar char="v"/>
            </a:pPr>
            <a:r>
              <a:rPr lang="en" sz="2800" dirty="0"/>
              <a:t>Project Management </a:t>
            </a:r>
            <a:endParaRPr lang="en-US" sz="2800" dirty="0" smtClean="0"/>
          </a:p>
          <a:p>
            <a:pPr marL="685800" lvl="0" indent="-457200">
              <a:buFont typeface="Wingdings" charset="2"/>
              <a:buChar char="v"/>
            </a:pPr>
            <a:r>
              <a:rPr lang="en-US" sz="2800" dirty="0" smtClean="0"/>
              <a:t>Thank You: Professor </a:t>
            </a:r>
            <a:r>
              <a:rPr lang="en-US" sz="2800" dirty="0" err="1" smtClean="0"/>
              <a:t>Klaesner</a:t>
            </a:r>
            <a:r>
              <a:rPr lang="en-US" sz="2800" dirty="0" smtClean="0"/>
              <a:t> and TA </a:t>
            </a:r>
            <a:r>
              <a:rPr lang="en-US" sz="2800" dirty="0" err="1" smtClean="0"/>
              <a:t>Darshit</a:t>
            </a:r>
            <a:r>
              <a:rPr lang="en-US" sz="2800" dirty="0" smtClean="0"/>
              <a:t> Mehta</a:t>
            </a:r>
          </a:p>
        </p:txBody>
      </p:sp>
    </p:spTree>
    <p:extLst>
      <p:ext uri="{BB962C8B-B14F-4D97-AF65-F5344CB8AC3E}">
        <p14:creationId xmlns:p14="http://schemas.microsoft.com/office/powerpoint/2010/main" val="2057414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Questions?</a:t>
            </a:r>
            <a:endParaRPr lang="e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0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780" y="1483112"/>
            <a:ext cx="71702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514350">
              <a:buFont typeface="+mj-lt"/>
              <a:buAutoNum type="arabicPeriod"/>
            </a:pPr>
            <a:r>
              <a:rPr lang="en" sz="2800" dirty="0"/>
              <a:t>Introduction/Scope</a:t>
            </a:r>
          </a:p>
          <a:p>
            <a:pPr marL="742950" lvl="0" indent="-514350">
              <a:buFont typeface="+mj-lt"/>
              <a:buAutoNum type="arabicPeriod"/>
            </a:pPr>
            <a:r>
              <a:rPr lang="en" sz="2800" dirty="0"/>
              <a:t>Project Overview</a:t>
            </a:r>
          </a:p>
          <a:p>
            <a:pPr marL="742950" lvl="0" indent="-514350">
              <a:buFont typeface="+mj-lt"/>
              <a:buAutoNum type="arabicPeriod"/>
            </a:pPr>
            <a:r>
              <a:rPr lang="en" sz="2800" dirty="0"/>
              <a:t>Prototype Demonstration</a:t>
            </a:r>
          </a:p>
          <a:p>
            <a:pPr marL="742950" lvl="0" indent="-514350">
              <a:buFont typeface="+mj-lt"/>
              <a:buAutoNum type="arabicPeriod"/>
            </a:pPr>
            <a:r>
              <a:rPr lang="en" sz="2800" dirty="0"/>
              <a:t>Validation and Verification</a:t>
            </a:r>
          </a:p>
          <a:p>
            <a:pPr marL="742950" lvl="0" indent="-514350">
              <a:buFont typeface="+mj-lt"/>
              <a:buAutoNum type="arabicPeriod"/>
            </a:pPr>
            <a:r>
              <a:rPr lang="en" sz="2800" dirty="0"/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51137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Background</a:t>
            </a: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174" y="1471962"/>
            <a:ext cx="45162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457200">
              <a:buClr>
                <a:srgbClr val="595959"/>
              </a:buClr>
              <a:buFont typeface="Wingdings" charset="2"/>
              <a:buChar char="v"/>
            </a:pPr>
            <a:r>
              <a:rPr lang="en" sz="2800" dirty="0" smtClean="0"/>
              <a:t>Alicia </a:t>
            </a:r>
            <a:r>
              <a:rPr lang="en" sz="2800" dirty="0"/>
              <a:t>James</a:t>
            </a:r>
          </a:p>
          <a:p>
            <a:pPr marL="685800" lvl="0" indent="-457200">
              <a:buClr>
                <a:srgbClr val="595959"/>
              </a:buClr>
              <a:buFont typeface="Wingdings" charset="2"/>
              <a:buChar char="v"/>
            </a:pPr>
            <a:r>
              <a:rPr lang="en" sz="2800" dirty="0" err="1"/>
              <a:t>Southview</a:t>
            </a:r>
            <a:r>
              <a:rPr lang="en" sz="2800" dirty="0"/>
              <a:t> School</a:t>
            </a:r>
          </a:p>
          <a:p>
            <a:pPr marL="685800" lvl="0" indent="-457200">
              <a:buClr>
                <a:srgbClr val="595959"/>
              </a:buClr>
              <a:buFont typeface="Wingdings" charset="2"/>
              <a:buChar char="v"/>
            </a:pPr>
            <a:r>
              <a:rPr lang="en" sz="2800" dirty="0"/>
              <a:t>Students ages 13-21 years old</a:t>
            </a:r>
          </a:p>
          <a:p>
            <a:pPr marL="685800" lvl="0" indent="-457200">
              <a:buClr>
                <a:srgbClr val="595959"/>
              </a:buClr>
              <a:buFont typeface="Wingdings" charset="2"/>
              <a:buChar char="v"/>
            </a:pPr>
            <a:r>
              <a:rPr lang="en" sz="2800" dirty="0"/>
              <a:t>Developmental Disabilities</a:t>
            </a:r>
          </a:p>
          <a:p>
            <a:pPr marL="742950" lvl="0" indent="-514350">
              <a:buFont typeface="+mj-lt"/>
              <a:buAutoNum type="arabicPeriod"/>
            </a:pPr>
            <a:endParaRPr lang="en" sz="2800" dirty="0"/>
          </a:p>
        </p:txBody>
      </p:sp>
      <p:pic>
        <p:nvPicPr>
          <p:cNvPr id="6" name="Shape 68" descr="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6132" y="1070258"/>
            <a:ext cx="2649497" cy="215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69" descr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886" y="2710604"/>
            <a:ext cx="2760491" cy="2285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42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Need</a:t>
            </a: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174" y="1471962"/>
            <a:ext cx="7761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457200">
              <a:buClr>
                <a:srgbClr val="666666"/>
              </a:buClr>
              <a:buFont typeface="Wingdings" charset="2"/>
              <a:buChar char="v"/>
            </a:pPr>
            <a:r>
              <a:rPr lang="en" sz="2800" dirty="0" smtClean="0">
                <a:solidFill>
                  <a:schemeClr val="tx1"/>
                </a:solidFill>
              </a:rPr>
              <a:t>Web-based </a:t>
            </a:r>
            <a:r>
              <a:rPr lang="en" sz="2800" dirty="0">
                <a:solidFill>
                  <a:schemeClr val="tx1"/>
                </a:solidFill>
              </a:rPr>
              <a:t>program for leisure activities</a:t>
            </a:r>
          </a:p>
          <a:p>
            <a:pPr marL="685800" lvl="0" indent="-457200">
              <a:buClr>
                <a:srgbClr val="666666"/>
              </a:buClr>
              <a:buFont typeface="Wingdings" charset="2"/>
              <a:buChar char="v"/>
            </a:pPr>
            <a:r>
              <a:rPr lang="en" sz="2800" dirty="0">
                <a:solidFill>
                  <a:schemeClr val="tx1"/>
                </a:solidFill>
              </a:rPr>
              <a:t>Easy navigation </a:t>
            </a:r>
          </a:p>
          <a:p>
            <a:pPr marL="685800" lvl="0" indent="-457200">
              <a:buClr>
                <a:srgbClr val="666666"/>
              </a:buClr>
              <a:buFont typeface="Wingdings" charset="2"/>
              <a:buChar char="v"/>
            </a:pPr>
            <a:r>
              <a:rPr lang="en" sz="2800" dirty="0" smtClean="0">
                <a:solidFill>
                  <a:schemeClr val="tx1"/>
                </a:solidFill>
              </a:rPr>
              <a:t>Age </a:t>
            </a:r>
            <a:r>
              <a:rPr lang="en" sz="2800" dirty="0">
                <a:solidFill>
                  <a:schemeClr val="tx1"/>
                </a:solidFill>
              </a:rPr>
              <a:t>appropriate content </a:t>
            </a:r>
            <a:r>
              <a:rPr lang="en" sz="2800" dirty="0" smtClean="0">
                <a:solidFill>
                  <a:schemeClr val="tx1"/>
                </a:solidFill>
              </a:rPr>
              <a:t>matter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685800" indent="-457200">
              <a:buClr>
                <a:srgbClr val="666666"/>
              </a:buClr>
              <a:buFont typeface="Wingdings" charset="2"/>
              <a:buChar char="v"/>
            </a:pPr>
            <a:r>
              <a:rPr lang="en" sz="2800" dirty="0">
                <a:solidFill>
                  <a:schemeClr val="tx1"/>
                </a:solidFill>
              </a:rPr>
              <a:t>Customizable by the teacher </a:t>
            </a:r>
          </a:p>
          <a:p>
            <a:pPr marL="685800" lvl="0" indent="-457200">
              <a:buClr>
                <a:srgbClr val="595959"/>
              </a:buClr>
              <a:buFont typeface="Wingdings" charset="2"/>
              <a:buChar char="v"/>
            </a:pPr>
            <a:endParaRPr lang="en" sz="2800" dirty="0">
              <a:solidFill>
                <a:schemeClr val="tx1"/>
              </a:solidFill>
            </a:endParaRPr>
          </a:p>
          <a:p>
            <a:pPr marL="742950" lvl="0" indent="-514350">
              <a:buFont typeface="+mj-lt"/>
              <a:buAutoNum type="arabicPeriod"/>
            </a:pPr>
            <a:endParaRPr lang="e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0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Website Overview</a:t>
            </a: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879" y="1605525"/>
            <a:ext cx="353572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457200">
              <a:buFont typeface="Wingdings" charset="2"/>
              <a:buChar char="v"/>
            </a:pPr>
            <a:r>
              <a:rPr lang="en" sz="2300" dirty="0" err="1" smtClean="0"/>
              <a:t>CognoDojo</a:t>
            </a:r>
            <a:endParaRPr lang="en" sz="2300" dirty="0"/>
          </a:p>
          <a:p>
            <a:pPr marL="685800" lvl="0" indent="-457200">
              <a:buFont typeface="Wingdings" charset="2"/>
              <a:buChar char="v"/>
            </a:pPr>
            <a:r>
              <a:rPr lang="en" sz="2300" dirty="0"/>
              <a:t>Teacher &amp; student accounts</a:t>
            </a:r>
          </a:p>
          <a:p>
            <a:pPr marL="685800" lvl="0" indent="-457200">
              <a:buFont typeface="Wingdings" charset="2"/>
              <a:buChar char="v"/>
            </a:pPr>
            <a:r>
              <a:rPr lang="en" sz="2300" dirty="0"/>
              <a:t>Songs, videos, stories</a:t>
            </a:r>
          </a:p>
          <a:p>
            <a:pPr marL="685800" lvl="0" indent="-457200">
              <a:buFont typeface="Wingdings" charset="2"/>
              <a:buChar char="v"/>
            </a:pPr>
            <a:r>
              <a:rPr lang="en-US" sz="2300" dirty="0" smtClean="0"/>
              <a:t>Intuitive</a:t>
            </a:r>
            <a:r>
              <a:rPr lang="en" sz="2300" dirty="0" smtClean="0"/>
              <a:t> navigation</a:t>
            </a:r>
            <a:endParaRPr lang="en" sz="2300" dirty="0">
              <a:solidFill>
                <a:srgbClr val="595959"/>
              </a:solidFill>
            </a:endParaRPr>
          </a:p>
          <a:p>
            <a:pPr marL="742950" lvl="0" indent="-514350">
              <a:buFont typeface="+mj-lt"/>
              <a:buAutoNum type="arabicPeriod"/>
            </a:pPr>
            <a:endParaRPr lang="en" sz="2300" dirty="0"/>
          </a:p>
        </p:txBody>
      </p:sp>
      <p:pic>
        <p:nvPicPr>
          <p:cNvPr id="6" name="Shape 82" descr="Copy of Flow Diagram.pptx.jpg"/>
          <p:cNvPicPr preferRelativeResize="0"/>
          <p:nvPr/>
        </p:nvPicPr>
        <p:blipFill rotWithShape="1">
          <a:blip r:embed="rId2">
            <a:alphaModFix/>
          </a:blip>
          <a:srcRect l="5971" r="5547"/>
          <a:stretch/>
        </p:blipFill>
        <p:spPr>
          <a:xfrm>
            <a:off x="3657600" y="1327180"/>
            <a:ext cx="5374105" cy="3416399"/>
          </a:xfrm>
          <a:prstGeom prst="rect">
            <a:avLst/>
          </a:prstGeom>
          <a:noFill/>
          <a:ln w="38100">
            <a:solidFill>
              <a:srgbClr val="045A67"/>
            </a:solidFill>
          </a:ln>
        </p:spPr>
      </p:pic>
    </p:spTree>
    <p:extLst>
      <p:ext uri="{BB962C8B-B14F-4D97-AF65-F5344CB8AC3E}">
        <p14:creationId xmlns:p14="http://schemas.microsoft.com/office/powerpoint/2010/main" val="10307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Website Setup</a:t>
            </a: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921" y="1316240"/>
            <a:ext cx="35357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v"/>
            </a:pPr>
            <a:r>
              <a:rPr lang="en" sz="2400" b="1" dirty="0" smtClean="0"/>
              <a:t>Amazon </a:t>
            </a:r>
            <a:r>
              <a:rPr lang="en" sz="2400" b="1" dirty="0"/>
              <a:t>EC2 - Amazon AMI operating system</a:t>
            </a:r>
          </a:p>
          <a:p>
            <a:pPr marL="342900" lvl="0" indent="-342900">
              <a:buFont typeface="Wingdings" charset="2"/>
              <a:buChar char="v"/>
            </a:pPr>
            <a:r>
              <a:rPr lang="en-US" sz="2400" dirty="0"/>
              <a:t>M</a:t>
            </a:r>
            <a:r>
              <a:rPr lang="en" sz="2400" dirty="0" err="1" smtClean="0"/>
              <a:t>ongo</a:t>
            </a:r>
            <a:r>
              <a:rPr lang="en" sz="2400" dirty="0" smtClean="0"/>
              <a:t> </a:t>
            </a:r>
            <a:r>
              <a:rPr lang="en" sz="2400" dirty="0"/>
              <a:t>DB</a:t>
            </a:r>
          </a:p>
          <a:p>
            <a:pPr marL="342900" lvl="0" indent="-342900">
              <a:buFont typeface="Wingdings" charset="2"/>
              <a:buChar char="v"/>
            </a:pPr>
            <a:r>
              <a:rPr lang="en" sz="2400" dirty="0" err="1" smtClean="0"/>
              <a:t>Node.JS</a:t>
            </a:r>
            <a:r>
              <a:rPr lang="en" sz="2400" dirty="0" smtClean="0"/>
              <a:t> </a:t>
            </a:r>
            <a:r>
              <a:rPr lang="en-US" sz="2400" dirty="0" smtClean="0"/>
              <a:t>/ </a:t>
            </a:r>
            <a:r>
              <a:rPr lang="en-US" sz="2400" dirty="0"/>
              <a:t>N</a:t>
            </a:r>
            <a:r>
              <a:rPr lang="en" sz="2400" dirty="0" smtClean="0"/>
              <a:t>on-blocking </a:t>
            </a:r>
            <a:r>
              <a:rPr lang="en" sz="2400" dirty="0"/>
              <a:t>IO</a:t>
            </a:r>
          </a:p>
          <a:p>
            <a:pPr marL="342900" lvl="0" indent="-342900">
              <a:buFont typeface="Wingdings" charset="2"/>
              <a:buChar char="v"/>
            </a:pPr>
            <a:r>
              <a:rPr lang="en" sz="2400" dirty="0" smtClean="0"/>
              <a:t>HTML</a:t>
            </a:r>
            <a:r>
              <a:rPr lang="en" sz="2400" dirty="0"/>
              <a:t>, </a:t>
            </a:r>
            <a:r>
              <a:rPr lang="en" sz="2400" dirty="0" err="1"/>
              <a:t>Javascript</a:t>
            </a:r>
            <a:r>
              <a:rPr lang="en" sz="2400" dirty="0"/>
              <a:t>, </a:t>
            </a:r>
            <a:r>
              <a:rPr lang="en" sz="2400" dirty="0" smtClean="0"/>
              <a:t>CSS</a:t>
            </a:r>
            <a:endParaRPr lang="en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195" y="858601"/>
            <a:ext cx="6388100" cy="2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68257"/>
            <a:ext cx="3510547" cy="202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Website Setup</a:t>
            </a: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921" y="1316240"/>
            <a:ext cx="35357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v"/>
            </a:pPr>
            <a:r>
              <a:rPr lang="en" sz="2400" dirty="0" smtClean="0"/>
              <a:t>Amazon </a:t>
            </a:r>
            <a:r>
              <a:rPr lang="en" sz="2400" dirty="0"/>
              <a:t>EC2 - Amazon AMI operating system</a:t>
            </a:r>
          </a:p>
          <a:p>
            <a:pPr marL="342900" lvl="0" indent="-342900">
              <a:buFont typeface="Wingdings" charset="2"/>
              <a:buChar char="v"/>
            </a:pPr>
            <a:r>
              <a:rPr lang="en-US" sz="2400" b="1" dirty="0"/>
              <a:t>M</a:t>
            </a:r>
            <a:r>
              <a:rPr lang="en" sz="2400" b="1" dirty="0" err="1" smtClean="0"/>
              <a:t>ongo</a:t>
            </a:r>
            <a:r>
              <a:rPr lang="en" sz="2400" b="1" dirty="0" smtClean="0"/>
              <a:t> </a:t>
            </a:r>
            <a:r>
              <a:rPr lang="en" sz="2400" b="1" dirty="0"/>
              <a:t>DB</a:t>
            </a:r>
          </a:p>
          <a:p>
            <a:pPr marL="342900" lvl="0" indent="-342900">
              <a:buFont typeface="Wingdings" charset="2"/>
              <a:buChar char="v"/>
            </a:pPr>
            <a:r>
              <a:rPr lang="en" sz="2400" dirty="0" err="1" smtClean="0"/>
              <a:t>Node.JS</a:t>
            </a:r>
            <a:r>
              <a:rPr lang="en" sz="2400" dirty="0" smtClean="0"/>
              <a:t> </a:t>
            </a:r>
            <a:r>
              <a:rPr lang="en-US" sz="2400" dirty="0" smtClean="0"/>
              <a:t>/ </a:t>
            </a:r>
            <a:r>
              <a:rPr lang="en-US" sz="2400" dirty="0"/>
              <a:t>N</a:t>
            </a:r>
            <a:r>
              <a:rPr lang="en" sz="2400" dirty="0" smtClean="0"/>
              <a:t>on-blocking </a:t>
            </a:r>
            <a:r>
              <a:rPr lang="en" sz="2400" dirty="0"/>
              <a:t>IO</a:t>
            </a:r>
          </a:p>
          <a:p>
            <a:pPr marL="342900" lvl="0" indent="-342900">
              <a:buFont typeface="Wingdings" charset="2"/>
              <a:buChar char="v"/>
            </a:pPr>
            <a:r>
              <a:rPr lang="en" sz="2400" dirty="0" smtClean="0"/>
              <a:t>HTML</a:t>
            </a:r>
            <a:r>
              <a:rPr lang="en" sz="2400" dirty="0"/>
              <a:t>, </a:t>
            </a:r>
            <a:r>
              <a:rPr lang="en" sz="2400" dirty="0" err="1"/>
              <a:t>Javascript</a:t>
            </a:r>
            <a:r>
              <a:rPr lang="en" sz="2400" dirty="0"/>
              <a:t>, </a:t>
            </a:r>
            <a:r>
              <a:rPr lang="en" sz="2400" dirty="0" smtClean="0"/>
              <a:t>CSS</a:t>
            </a:r>
            <a:endParaRPr lang="en" sz="2400" dirty="0"/>
          </a:p>
        </p:txBody>
      </p:sp>
      <p:pic>
        <p:nvPicPr>
          <p:cNvPr id="7" name="Shape 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56398" y="1152475"/>
            <a:ext cx="5460775" cy="374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7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Website Setup</a:t>
            </a: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921" y="1316240"/>
            <a:ext cx="35357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v"/>
            </a:pPr>
            <a:r>
              <a:rPr lang="en" sz="2400" dirty="0" smtClean="0"/>
              <a:t>Amazon </a:t>
            </a:r>
            <a:r>
              <a:rPr lang="en" sz="2400" dirty="0"/>
              <a:t>EC2 - Amazon AMI operating system</a:t>
            </a:r>
          </a:p>
          <a:p>
            <a:pPr marL="342900" lvl="0" indent="-342900">
              <a:buFont typeface="Wingdings" charset="2"/>
              <a:buChar char="v"/>
            </a:pPr>
            <a:r>
              <a:rPr lang="en-US" sz="2400" dirty="0"/>
              <a:t>M</a:t>
            </a:r>
            <a:r>
              <a:rPr lang="en" sz="2400" dirty="0" err="1" smtClean="0"/>
              <a:t>ongo</a:t>
            </a:r>
            <a:r>
              <a:rPr lang="en" sz="2400" dirty="0" smtClean="0"/>
              <a:t> </a:t>
            </a:r>
            <a:r>
              <a:rPr lang="en" sz="2400" dirty="0"/>
              <a:t>DB</a:t>
            </a:r>
          </a:p>
          <a:p>
            <a:pPr marL="342900" lvl="0" indent="-342900">
              <a:buFont typeface="Wingdings" charset="2"/>
              <a:buChar char="v"/>
            </a:pPr>
            <a:r>
              <a:rPr lang="en" sz="2400" b="1" dirty="0" err="1" smtClean="0"/>
              <a:t>Node.JS</a:t>
            </a:r>
            <a:r>
              <a:rPr lang="en" sz="2400" b="1" dirty="0" smtClean="0"/>
              <a:t> </a:t>
            </a:r>
            <a:r>
              <a:rPr lang="en-US" sz="2400" b="1" dirty="0" smtClean="0"/>
              <a:t>/ </a:t>
            </a:r>
            <a:r>
              <a:rPr lang="en-US" sz="2400" b="1" dirty="0"/>
              <a:t>N</a:t>
            </a:r>
            <a:r>
              <a:rPr lang="en" sz="2400" b="1" dirty="0" smtClean="0"/>
              <a:t>on-blocking </a:t>
            </a:r>
            <a:r>
              <a:rPr lang="en" sz="2400" b="1" dirty="0"/>
              <a:t>IO</a:t>
            </a:r>
          </a:p>
          <a:p>
            <a:pPr marL="342900" lvl="0" indent="-342900">
              <a:buFont typeface="Wingdings" charset="2"/>
              <a:buChar char="v"/>
            </a:pPr>
            <a:r>
              <a:rPr lang="en" sz="2400" dirty="0" smtClean="0"/>
              <a:t>HTML</a:t>
            </a:r>
            <a:r>
              <a:rPr lang="en" sz="2400" dirty="0"/>
              <a:t>, </a:t>
            </a:r>
            <a:r>
              <a:rPr lang="en" sz="2400" dirty="0" err="1"/>
              <a:t>Javascript</a:t>
            </a:r>
            <a:r>
              <a:rPr lang="en" sz="2400" dirty="0"/>
              <a:t>, </a:t>
            </a:r>
            <a:r>
              <a:rPr lang="en" sz="2400" dirty="0" smtClean="0"/>
              <a:t>CSS</a:t>
            </a:r>
            <a:endParaRPr lang="en" sz="2400" dirty="0"/>
          </a:p>
        </p:txBody>
      </p:sp>
      <p:sp>
        <p:nvSpPr>
          <p:cNvPr id="6" name="Cloud 5"/>
          <p:cNvSpPr/>
          <p:nvPr/>
        </p:nvSpPr>
        <p:spPr>
          <a:xfrm>
            <a:off x="4774692" y="1022993"/>
            <a:ext cx="3152273" cy="1649770"/>
          </a:xfrm>
          <a:prstGeom prst="cloud">
            <a:avLst/>
          </a:prstGeom>
          <a:solidFill>
            <a:srgbClr val="D5F1F0"/>
          </a:solidFill>
          <a:ln>
            <a:solidFill>
              <a:srgbClr val="045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Node JS Server on Amazon EC2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69429" y="3074971"/>
            <a:ext cx="1219200" cy="785782"/>
          </a:xfrm>
          <a:prstGeom prst="roundRect">
            <a:avLst/>
          </a:prstGeom>
          <a:solidFill>
            <a:srgbClr val="9ECAD9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45A67"/>
                </a:solidFill>
              </a:rPr>
              <a:t>User</a:t>
            </a:r>
            <a:endParaRPr lang="en-US" dirty="0">
              <a:solidFill>
                <a:srgbClr val="045A67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32113" y="3970337"/>
            <a:ext cx="1219200" cy="785782"/>
          </a:xfrm>
          <a:prstGeom prst="roundRect">
            <a:avLst/>
          </a:prstGeom>
          <a:solidFill>
            <a:srgbClr val="9ECAD9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45A67"/>
                </a:solidFill>
              </a:rPr>
              <a:t>User</a:t>
            </a:r>
            <a:endParaRPr lang="en-US" dirty="0">
              <a:solidFill>
                <a:srgbClr val="045A67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13602" y="3070937"/>
            <a:ext cx="1219200" cy="785782"/>
          </a:xfrm>
          <a:prstGeom prst="roundRect">
            <a:avLst/>
          </a:prstGeom>
          <a:solidFill>
            <a:srgbClr val="9ECAD9"/>
          </a:solidFill>
          <a:ln>
            <a:solidFill>
              <a:srgbClr val="9C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45A67"/>
                </a:solidFill>
              </a:rPr>
              <a:t>User</a:t>
            </a:r>
            <a:endParaRPr lang="en-US" dirty="0">
              <a:solidFill>
                <a:srgbClr val="045A67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81" y="2646030"/>
            <a:ext cx="628316" cy="6283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147287" y="2358605"/>
            <a:ext cx="628316" cy="6283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783180" y="2269330"/>
            <a:ext cx="628316" cy="6283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86718" y="2583488"/>
            <a:ext cx="628316" cy="6283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27227">
            <a:off x="5728586" y="3169746"/>
            <a:ext cx="628316" cy="6283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77622">
            <a:off x="6207625" y="3169746"/>
            <a:ext cx="628316" cy="6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45A67"/>
          </a:solidFill>
          <a:ln>
            <a:solidFill>
              <a:srgbClr val="045A67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Website Setup</a:t>
            </a: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921" y="1316240"/>
            <a:ext cx="35357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v"/>
            </a:pPr>
            <a:r>
              <a:rPr lang="en" sz="2400" dirty="0" smtClean="0"/>
              <a:t>Amazon </a:t>
            </a:r>
            <a:r>
              <a:rPr lang="en" sz="2400" dirty="0"/>
              <a:t>EC2 - Amazon AMI operating system</a:t>
            </a:r>
          </a:p>
          <a:p>
            <a:pPr marL="342900" lvl="0" indent="-342900">
              <a:buFont typeface="Wingdings" charset="2"/>
              <a:buChar char="v"/>
            </a:pPr>
            <a:r>
              <a:rPr lang="en-US" sz="2400" dirty="0"/>
              <a:t>M</a:t>
            </a:r>
            <a:r>
              <a:rPr lang="en" sz="2400" dirty="0" err="1" smtClean="0"/>
              <a:t>ongo</a:t>
            </a:r>
            <a:r>
              <a:rPr lang="en" sz="2400" dirty="0" smtClean="0"/>
              <a:t> </a:t>
            </a:r>
            <a:r>
              <a:rPr lang="en" sz="2400" dirty="0"/>
              <a:t>DB</a:t>
            </a:r>
          </a:p>
          <a:p>
            <a:pPr marL="342900" lvl="0" indent="-342900">
              <a:buFont typeface="Wingdings" charset="2"/>
              <a:buChar char="v"/>
            </a:pPr>
            <a:r>
              <a:rPr lang="en" sz="2400" dirty="0" err="1" smtClean="0"/>
              <a:t>Node.JS</a:t>
            </a:r>
            <a:r>
              <a:rPr lang="en" sz="2400" dirty="0" smtClean="0"/>
              <a:t> </a:t>
            </a:r>
            <a:r>
              <a:rPr lang="en-US" sz="2400" dirty="0" smtClean="0"/>
              <a:t>/ </a:t>
            </a:r>
            <a:r>
              <a:rPr lang="en-US" sz="2400" dirty="0"/>
              <a:t>N</a:t>
            </a:r>
            <a:r>
              <a:rPr lang="en" sz="2400" dirty="0" smtClean="0"/>
              <a:t>on-blocking </a:t>
            </a:r>
            <a:r>
              <a:rPr lang="en" sz="2400" dirty="0"/>
              <a:t>IO</a:t>
            </a:r>
          </a:p>
          <a:p>
            <a:pPr marL="342900" lvl="0" indent="-342900">
              <a:buFont typeface="Wingdings" charset="2"/>
              <a:buChar char="v"/>
            </a:pPr>
            <a:r>
              <a:rPr lang="en" sz="2400" b="1" dirty="0" smtClean="0"/>
              <a:t>HTML</a:t>
            </a:r>
            <a:r>
              <a:rPr lang="en" sz="2400" b="1" dirty="0"/>
              <a:t>, </a:t>
            </a:r>
            <a:r>
              <a:rPr lang="en" sz="2400" b="1" dirty="0" err="1"/>
              <a:t>Javascript</a:t>
            </a:r>
            <a:r>
              <a:rPr lang="en" sz="2400" b="1" dirty="0"/>
              <a:t>, </a:t>
            </a:r>
            <a:r>
              <a:rPr lang="en" sz="2400" b="1" dirty="0" smtClean="0"/>
              <a:t>CSS</a:t>
            </a:r>
            <a:endParaRPr lang="en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27" y="2149643"/>
            <a:ext cx="2993858" cy="2993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537" y="2321427"/>
            <a:ext cx="1874118" cy="2628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52" y="1187168"/>
            <a:ext cx="2823358" cy="28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342</TotalTime>
  <Words>566</Words>
  <Application>Microsoft Macintosh PowerPoint</Application>
  <PresentationFormat>On-screen Show (16:9)</PresentationFormat>
  <Paragraphs>185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Gill Sans MT</vt:lpstr>
      <vt:lpstr>Wingdings</vt:lpstr>
      <vt:lpstr>Arial</vt:lpstr>
      <vt:lpstr>Parcel</vt:lpstr>
      <vt:lpstr>CognoDojo</vt:lpstr>
      <vt:lpstr>Overview</vt:lpstr>
      <vt:lpstr>Background</vt:lpstr>
      <vt:lpstr>Need</vt:lpstr>
      <vt:lpstr>Website Overview</vt:lpstr>
      <vt:lpstr>Website Setup</vt:lpstr>
      <vt:lpstr>Website Setup</vt:lpstr>
      <vt:lpstr>Website Setup</vt:lpstr>
      <vt:lpstr>Website Setup</vt:lpstr>
      <vt:lpstr>Website Demo</vt:lpstr>
      <vt:lpstr>Design Specifications</vt:lpstr>
      <vt:lpstr>Verification and Validation</vt:lpstr>
      <vt:lpstr>Verification and Validation</vt:lpstr>
      <vt:lpstr>Verification and Validation</vt:lpstr>
      <vt:lpstr>Verification and Validation</vt:lpstr>
      <vt:lpstr>Verification and Validation</vt:lpstr>
      <vt:lpstr>Future Directions</vt:lpstr>
      <vt:lpstr>Conclusion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CognoDojo: Final Presentation</dc:title>
  <cp:lastModifiedBy>Abraham, Carlie</cp:lastModifiedBy>
  <cp:revision>20</cp:revision>
  <dcterms:modified xsi:type="dcterms:W3CDTF">2017-04-26T04:30:58Z</dcterms:modified>
</cp:coreProperties>
</file>